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86" r:id="rId3"/>
    <p:sldId id="263" r:id="rId4"/>
    <p:sldId id="262" r:id="rId5"/>
    <p:sldId id="287" r:id="rId6"/>
    <p:sldId id="333" r:id="rId7"/>
    <p:sldId id="334" r:id="rId8"/>
    <p:sldId id="335" r:id="rId9"/>
    <p:sldId id="336" r:id="rId10"/>
    <p:sldId id="319" r:id="rId11"/>
    <p:sldId id="320" r:id="rId12"/>
    <p:sldId id="337" r:id="rId13"/>
    <p:sldId id="288" r:id="rId14"/>
    <p:sldId id="348" r:id="rId15"/>
    <p:sldId id="349" r:id="rId16"/>
    <p:sldId id="350" r:id="rId17"/>
    <p:sldId id="351" r:id="rId18"/>
    <p:sldId id="352" r:id="rId19"/>
    <p:sldId id="346" r:id="rId20"/>
    <p:sldId id="295" r:id="rId21"/>
    <p:sldId id="296" r:id="rId22"/>
    <p:sldId id="294" r:id="rId23"/>
    <p:sldId id="353" r:id="rId24"/>
    <p:sldId id="354" r:id="rId25"/>
    <p:sldId id="355" r:id="rId26"/>
    <p:sldId id="298" r:id="rId27"/>
    <p:sldId id="299" r:id="rId28"/>
    <p:sldId id="300" r:id="rId29"/>
    <p:sldId id="297" r:id="rId30"/>
    <p:sldId id="302" r:id="rId31"/>
    <p:sldId id="358" r:id="rId32"/>
    <p:sldId id="356" r:id="rId33"/>
    <p:sldId id="357" r:id="rId34"/>
    <p:sldId id="303" r:id="rId35"/>
    <p:sldId id="304" r:id="rId36"/>
    <p:sldId id="305" r:id="rId37"/>
    <p:sldId id="306" r:id="rId38"/>
    <p:sldId id="307" r:id="rId39"/>
    <p:sldId id="308" r:id="rId40"/>
    <p:sldId id="3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0E565-6974-41A6-94CD-FDBD1DFFE1E4}"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9507CDE-E857-4E43-9299-199D456BDA48}">
      <dgm:prSet/>
      <dgm:spPr/>
      <dgm:t>
        <a:bodyPr/>
        <a:lstStyle/>
        <a:p>
          <a:pPr>
            <a:lnSpc>
              <a:spcPct val="100000"/>
            </a:lnSpc>
          </a:pPr>
          <a:r>
            <a:rPr lang="en-US" dirty="0">
              <a:latin typeface="Times New Roman" panose="02020603050405020304" pitchFamily="18" charset="0"/>
              <a:cs typeface="Times New Roman" panose="02020603050405020304" pitchFamily="18" charset="0"/>
            </a:rPr>
            <a:t>Introduction</a:t>
          </a:r>
        </a:p>
      </dgm:t>
    </dgm:pt>
    <dgm:pt modelId="{702E6D7B-9A07-41ED-A29F-49D4AD594F47}" type="parTrans" cxnId="{AA48983C-037B-43EA-AD03-CF775F588CDE}">
      <dgm:prSet/>
      <dgm:spPr/>
      <dgm:t>
        <a:bodyPr/>
        <a:lstStyle/>
        <a:p>
          <a:endParaRPr lang="en-US"/>
        </a:p>
      </dgm:t>
    </dgm:pt>
    <dgm:pt modelId="{EEA970C0-DBC2-4FD3-817B-2BDA2D28232C}" type="sibTrans" cxnId="{AA48983C-037B-43EA-AD03-CF775F588CDE}">
      <dgm:prSet/>
      <dgm:spPr/>
      <dgm:t>
        <a:bodyPr/>
        <a:lstStyle/>
        <a:p>
          <a:endParaRPr lang="en-US"/>
        </a:p>
      </dgm:t>
    </dgm:pt>
    <dgm:pt modelId="{55CBD169-F16C-4D15-AC49-B91F173D2754}">
      <dgm:prSet/>
      <dgm:spPr/>
      <dgm:t>
        <a:bodyPr/>
        <a:lstStyle/>
        <a:p>
          <a:pPr>
            <a:lnSpc>
              <a:spcPct val="100000"/>
            </a:lnSpc>
          </a:pPr>
          <a:r>
            <a:rPr lang="en-US" dirty="0">
              <a:latin typeface="Times New Roman" panose="02020603050405020304" pitchFamily="18" charset="0"/>
              <a:cs typeface="Times New Roman" panose="02020603050405020304" pitchFamily="18" charset="0"/>
            </a:rPr>
            <a:t>Methodology</a:t>
          </a:r>
        </a:p>
      </dgm:t>
    </dgm:pt>
    <dgm:pt modelId="{5A4F5B35-2260-4880-9195-9DD7569ED17A}" type="parTrans" cxnId="{B683F8D0-72ED-4541-83C0-FA70E113B9CC}">
      <dgm:prSet/>
      <dgm:spPr/>
      <dgm:t>
        <a:bodyPr/>
        <a:lstStyle/>
        <a:p>
          <a:endParaRPr lang="en-US"/>
        </a:p>
      </dgm:t>
    </dgm:pt>
    <dgm:pt modelId="{89FB487A-97F9-4BF8-A225-C98ED10143F6}" type="sibTrans" cxnId="{B683F8D0-72ED-4541-83C0-FA70E113B9CC}">
      <dgm:prSet/>
      <dgm:spPr/>
      <dgm:t>
        <a:bodyPr/>
        <a:lstStyle/>
        <a:p>
          <a:endParaRPr lang="en-US"/>
        </a:p>
      </dgm:t>
    </dgm:pt>
    <dgm:pt modelId="{6E43B7C7-5EE7-49F6-ADA7-BD9C3D996EBE}">
      <dgm:prSet/>
      <dgm:spPr/>
      <dgm:t>
        <a:bodyPr/>
        <a:lstStyle/>
        <a:p>
          <a:pPr>
            <a:lnSpc>
              <a:spcPct val="100000"/>
            </a:lnSpc>
          </a:pPr>
          <a:r>
            <a:rPr lang="en-US" dirty="0">
              <a:latin typeface="Times New Roman" panose="02020603050405020304" pitchFamily="18" charset="0"/>
              <a:cs typeface="Times New Roman" panose="02020603050405020304" pitchFamily="18" charset="0"/>
            </a:rPr>
            <a:t>Results</a:t>
          </a:r>
        </a:p>
      </dgm:t>
    </dgm:pt>
    <dgm:pt modelId="{4B007265-22BE-49E5-92E4-86B93EE52570}" type="parTrans" cxnId="{7E1DA02F-902F-49CF-B2EC-468438675F06}">
      <dgm:prSet/>
      <dgm:spPr/>
      <dgm:t>
        <a:bodyPr/>
        <a:lstStyle/>
        <a:p>
          <a:endParaRPr lang="en-IN"/>
        </a:p>
      </dgm:t>
    </dgm:pt>
    <dgm:pt modelId="{16E21A12-5864-4DD6-8DE2-FF81F3CF64A4}" type="sibTrans" cxnId="{7E1DA02F-902F-49CF-B2EC-468438675F06}">
      <dgm:prSet/>
      <dgm:spPr/>
      <dgm:t>
        <a:bodyPr/>
        <a:lstStyle/>
        <a:p>
          <a:endParaRPr lang="en-US"/>
        </a:p>
      </dgm:t>
    </dgm:pt>
    <dgm:pt modelId="{8CADA003-3B21-4066-BE39-7A29ABF00C25}">
      <dgm:prSet/>
      <dgm:spPr/>
      <dgm:t>
        <a:bodyPr/>
        <a:lstStyle/>
        <a:p>
          <a:pPr>
            <a:lnSpc>
              <a:spcPct val="100000"/>
            </a:lnSpc>
          </a:pPr>
          <a:r>
            <a:rPr lang="en-US">
              <a:latin typeface="Times New Roman" panose="02020603050405020304" pitchFamily="18" charset="0"/>
              <a:cs typeface="Times New Roman" panose="02020603050405020304" pitchFamily="18" charset="0"/>
            </a:rPr>
            <a:t>Timeline</a:t>
          </a:r>
        </a:p>
      </dgm:t>
    </dgm:pt>
    <dgm:pt modelId="{99D90004-1F90-4872-8E9A-6FE65B633B6F}" type="parTrans" cxnId="{5A562B0E-04FE-4E45-A9B2-578D0508AC0B}">
      <dgm:prSet/>
      <dgm:spPr/>
      <dgm:t>
        <a:bodyPr/>
        <a:lstStyle/>
        <a:p>
          <a:endParaRPr lang="en-IN"/>
        </a:p>
      </dgm:t>
    </dgm:pt>
    <dgm:pt modelId="{3D25FD3C-2749-46D0-8065-0537720EFDC0}" type="sibTrans" cxnId="{5A562B0E-04FE-4E45-A9B2-578D0508AC0B}">
      <dgm:prSet/>
      <dgm:spPr/>
      <dgm:t>
        <a:bodyPr/>
        <a:lstStyle/>
        <a:p>
          <a:endParaRPr lang="en-IN"/>
        </a:p>
      </dgm:t>
    </dgm:pt>
    <dgm:pt modelId="{3AA382E6-B01E-4AEF-89E5-A80A24568E5F}">
      <dgm:prSet/>
      <dgm:spPr/>
      <dgm:t>
        <a:bodyPr/>
        <a:lstStyle/>
        <a:p>
          <a:pPr>
            <a:lnSpc>
              <a:spcPct val="100000"/>
            </a:lnSpc>
          </a:pPr>
          <a:r>
            <a:rPr lang="en-US" dirty="0">
              <a:latin typeface="Times New Roman" panose="02020603050405020304" pitchFamily="18" charset="0"/>
              <a:cs typeface="Times New Roman" panose="02020603050405020304" pitchFamily="18" charset="0"/>
            </a:rPr>
            <a:t>Conclusion and Future Work</a:t>
          </a:r>
        </a:p>
      </dgm:t>
    </dgm:pt>
    <dgm:pt modelId="{E1683502-49A6-41BB-BC09-87BD83F09748}" type="parTrans" cxnId="{D69AE37B-5F4B-4AFC-9E0C-6BDECA56C306}">
      <dgm:prSet/>
      <dgm:spPr/>
      <dgm:t>
        <a:bodyPr/>
        <a:lstStyle/>
        <a:p>
          <a:endParaRPr lang="en-IN"/>
        </a:p>
      </dgm:t>
    </dgm:pt>
    <dgm:pt modelId="{78614682-9F3F-42CF-9C8F-16F285D25724}" type="sibTrans" cxnId="{D69AE37B-5F4B-4AFC-9E0C-6BDECA56C306}">
      <dgm:prSet/>
      <dgm:spPr/>
      <dgm:t>
        <a:bodyPr/>
        <a:lstStyle/>
        <a:p>
          <a:endParaRPr lang="en-IN"/>
        </a:p>
      </dgm:t>
    </dgm:pt>
    <dgm:pt modelId="{0F78AB1B-2EA3-4668-8C96-A9341D20BD2A}">
      <dgm:prSet/>
      <dgm:spPr/>
      <dgm:t>
        <a:bodyPr/>
        <a:lstStyle/>
        <a:p>
          <a:pPr>
            <a:lnSpc>
              <a:spcPct val="100000"/>
            </a:lnSpc>
          </a:pPr>
          <a:r>
            <a:rPr lang="en-US" dirty="0">
              <a:latin typeface="Times New Roman" panose="02020603050405020304" pitchFamily="18" charset="0"/>
              <a:cs typeface="Times New Roman" panose="02020603050405020304" pitchFamily="18" charset="0"/>
            </a:rPr>
            <a:t>Literature Survey</a:t>
          </a:r>
        </a:p>
      </dgm:t>
    </dgm:pt>
    <dgm:pt modelId="{BBAEF77C-0A55-4F6A-8081-920EEF060EE2}" type="parTrans" cxnId="{0147CE52-4E5D-4AF0-930A-F03BF81510B4}">
      <dgm:prSet/>
      <dgm:spPr/>
      <dgm:t>
        <a:bodyPr/>
        <a:lstStyle/>
        <a:p>
          <a:endParaRPr lang="en-IN"/>
        </a:p>
      </dgm:t>
    </dgm:pt>
    <dgm:pt modelId="{9A82927D-0508-41B9-A9FC-FD0B96D6864D}" type="sibTrans" cxnId="{0147CE52-4E5D-4AF0-930A-F03BF81510B4}">
      <dgm:prSet/>
      <dgm:spPr/>
      <dgm:t>
        <a:bodyPr/>
        <a:lstStyle/>
        <a:p>
          <a:endParaRPr lang="en-IN"/>
        </a:p>
      </dgm:t>
    </dgm:pt>
    <dgm:pt modelId="{2720ED70-EC96-4235-B489-F6F9D3EE7A81}">
      <dgm:prSet/>
      <dgm:spPr/>
      <dgm:t>
        <a:bodyPr/>
        <a:lstStyle/>
        <a:p>
          <a:pPr>
            <a:lnSpc>
              <a:spcPct val="100000"/>
            </a:lnSpc>
          </a:pPr>
          <a:r>
            <a:rPr lang="en-US" dirty="0">
              <a:latin typeface="Times New Roman" panose="02020603050405020304" pitchFamily="18" charset="0"/>
              <a:cs typeface="Times New Roman" panose="02020603050405020304" pitchFamily="18" charset="0"/>
            </a:rPr>
            <a:t>References</a:t>
          </a:r>
        </a:p>
      </dgm:t>
    </dgm:pt>
    <dgm:pt modelId="{4091FF52-711C-475E-A21C-23EA1764BF85}" type="parTrans" cxnId="{77B98EB8-B952-491C-96EE-EC69E6826FE1}">
      <dgm:prSet/>
      <dgm:spPr/>
      <dgm:t>
        <a:bodyPr/>
        <a:lstStyle/>
        <a:p>
          <a:endParaRPr lang="en-IN"/>
        </a:p>
      </dgm:t>
    </dgm:pt>
    <dgm:pt modelId="{DAA8F9A4-E1EF-46AA-9742-8659B5C17584}" type="sibTrans" cxnId="{77B98EB8-B952-491C-96EE-EC69E6826FE1}">
      <dgm:prSet/>
      <dgm:spPr/>
      <dgm:t>
        <a:bodyPr/>
        <a:lstStyle/>
        <a:p>
          <a:endParaRPr lang="en-IN"/>
        </a:p>
      </dgm:t>
    </dgm:pt>
    <dgm:pt modelId="{EC72E08C-B7D3-4F03-9352-364F4423BB9D}" type="pres">
      <dgm:prSet presAssocID="{B600E565-6974-41A6-94CD-FDBD1DFFE1E4}" presName="root" presStyleCnt="0">
        <dgm:presLayoutVars>
          <dgm:dir/>
          <dgm:resizeHandles val="exact"/>
        </dgm:presLayoutVars>
      </dgm:prSet>
      <dgm:spPr/>
    </dgm:pt>
    <dgm:pt modelId="{4D5DCA06-525E-41EE-A4A8-A82146BF30A6}" type="pres">
      <dgm:prSet presAssocID="{39507CDE-E857-4E43-9299-199D456BDA48}" presName="compNode" presStyleCnt="0"/>
      <dgm:spPr/>
    </dgm:pt>
    <dgm:pt modelId="{C866DB4C-04A4-46D1-B3E0-52BCEB59660E}" type="pres">
      <dgm:prSet presAssocID="{39507CDE-E857-4E43-9299-199D456BDA4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81D378E-8DB3-4D92-9B2B-F28778CFFA58}" type="pres">
      <dgm:prSet presAssocID="{39507CDE-E857-4E43-9299-199D456BDA48}" presName="spaceRect" presStyleCnt="0"/>
      <dgm:spPr/>
    </dgm:pt>
    <dgm:pt modelId="{0E27B3D1-AB23-4EE9-9110-BD49B6029C9D}" type="pres">
      <dgm:prSet presAssocID="{39507CDE-E857-4E43-9299-199D456BDA48}" presName="textRect" presStyleLbl="revTx" presStyleIdx="0" presStyleCnt="7">
        <dgm:presLayoutVars>
          <dgm:chMax val="1"/>
          <dgm:chPref val="1"/>
        </dgm:presLayoutVars>
      </dgm:prSet>
      <dgm:spPr/>
    </dgm:pt>
    <dgm:pt modelId="{06ED4AD7-D27D-43A8-8504-A882D39DD21E}" type="pres">
      <dgm:prSet presAssocID="{EEA970C0-DBC2-4FD3-817B-2BDA2D28232C}" presName="sibTrans" presStyleCnt="0"/>
      <dgm:spPr/>
    </dgm:pt>
    <dgm:pt modelId="{0E4CA712-1F9D-4700-B768-F60D964FC231}" type="pres">
      <dgm:prSet presAssocID="{0F78AB1B-2EA3-4668-8C96-A9341D20BD2A}" presName="compNode" presStyleCnt="0"/>
      <dgm:spPr/>
    </dgm:pt>
    <dgm:pt modelId="{64456AF7-E362-4675-9D09-39DB1033129B}" type="pres">
      <dgm:prSet presAssocID="{0F78AB1B-2EA3-4668-8C96-A9341D20BD2A}"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39491258-5FB9-4204-96C2-E48472271D0B}" type="pres">
      <dgm:prSet presAssocID="{0F78AB1B-2EA3-4668-8C96-A9341D20BD2A}" presName="spaceRect" presStyleCnt="0"/>
      <dgm:spPr/>
    </dgm:pt>
    <dgm:pt modelId="{A103C3F6-A0C4-40C3-BEDD-BB63848E81FD}" type="pres">
      <dgm:prSet presAssocID="{0F78AB1B-2EA3-4668-8C96-A9341D20BD2A}" presName="textRect" presStyleLbl="revTx" presStyleIdx="1" presStyleCnt="7">
        <dgm:presLayoutVars>
          <dgm:chMax val="1"/>
          <dgm:chPref val="1"/>
        </dgm:presLayoutVars>
      </dgm:prSet>
      <dgm:spPr/>
    </dgm:pt>
    <dgm:pt modelId="{4A6EB438-0480-49BC-967B-0DDDC9FEB707}" type="pres">
      <dgm:prSet presAssocID="{9A82927D-0508-41B9-A9FC-FD0B96D6864D}" presName="sibTrans" presStyleCnt="0"/>
      <dgm:spPr/>
    </dgm:pt>
    <dgm:pt modelId="{BCA56D5B-78F0-40DF-9DCF-FFC3EDA904A4}" type="pres">
      <dgm:prSet presAssocID="{55CBD169-F16C-4D15-AC49-B91F173D2754}" presName="compNode" presStyleCnt="0"/>
      <dgm:spPr/>
    </dgm:pt>
    <dgm:pt modelId="{B5EF44F7-6811-488D-AC6A-60D7F37385CC}" type="pres">
      <dgm:prSet presAssocID="{55CBD169-F16C-4D15-AC49-B91F173D2754}" presName="iconRect" presStyleLbl="node1" presStyleIdx="2" presStyleCnt="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ficial Intelligence with solid fill"/>
        </a:ext>
      </dgm:extLst>
    </dgm:pt>
    <dgm:pt modelId="{7CB4965D-75E6-4881-A196-ADAC17B8DE0E}" type="pres">
      <dgm:prSet presAssocID="{55CBD169-F16C-4D15-AC49-B91F173D2754}" presName="spaceRect" presStyleCnt="0"/>
      <dgm:spPr/>
    </dgm:pt>
    <dgm:pt modelId="{E0B977E9-6FA2-4E85-981F-C96189F20901}" type="pres">
      <dgm:prSet presAssocID="{55CBD169-F16C-4D15-AC49-B91F173D2754}" presName="textRect" presStyleLbl="revTx" presStyleIdx="2" presStyleCnt="7">
        <dgm:presLayoutVars>
          <dgm:chMax val="1"/>
          <dgm:chPref val="1"/>
        </dgm:presLayoutVars>
      </dgm:prSet>
      <dgm:spPr/>
    </dgm:pt>
    <dgm:pt modelId="{DCFEFD3F-E2E2-40BB-981E-B27BEB1AFFB5}" type="pres">
      <dgm:prSet presAssocID="{89FB487A-97F9-4BF8-A225-C98ED10143F6}" presName="sibTrans" presStyleCnt="0"/>
      <dgm:spPr/>
    </dgm:pt>
    <dgm:pt modelId="{8F821527-079F-4BB9-85CA-B7DF06F8A88D}" type="pres">
      <dgm:prSet presAssocID="{6E43B7C7-5EE7-49F6-ADA7-BD9C3D996EBE}" presName="compNode" presStyleCnt="0"/>
      <dgm:spPr/>
    </dgm:pt>
    <dgm:pt modelId="{417F36C1-E05D-4F99-84DF-069A7990A670}" type="pres">
      <dgm:prSet presAssocID="{6E43B7C7-5EE7-49F6-ADA7-BD9C3D996EB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D35CFD9B-AA54-4228-9A64-DC6EF6AF24D9}" type="pres">
      <dgm:prSet presAssocID="{6E43B7C7-5EE7-49F6-ADA7-BD9C3D996EBE}" presName="spaceRect" presStyleCnt="0"/>
      <dgm:spPr/>
    </dgm:pt>
    <dgm:pt modelId="{EFCBB43B-DC6C-4249-B7CA-1B8EC45162A4}" type="pres">
      <dgm:prSet presAssocID="{6E43B7C7-5EE7-49F6-ADA7-BD9C3D996EBE}" presName="textRect" presStyleLbl="revTx" presStyleIdx="3" presStyleCnt="7">
        <dgm:presLayoutVars>
          <dgm:chMax val="1"/>
          <dgm:chPref val="1"/>
        </dgm:presLayoutVars>
      </dgm:prSet>
      <dgm:spPr/>
    </dgm:pt>
    <dgm:pt modelId="{D2F5FC75-F4A4-4970-A16B-11289852E8FF}" type="pres">
      <dgm:prSet presAssocID="{16E21A12-5864-4DD6-8DE2-FF81F3CF64A4}" presName="sibTrans" presStyleCnt="0"/>
      <dgm:spPr/>
    </dgm:pt>
    <dgm:pt modelId="{ACC2216E-8F34-48AC-B098-032CDA033081}" type="pres">
      <dgm:prSet presAssocID="{2720ED70-EC96-4235-B489-F6F9D3EE7A81}" presName="compNode" presStyleCnt="0"/>
      <dgm:spPr/>
    </dgm:pt>
    <dgm:pt modelId="{C2ECEC40-7436-4CF7-A28D-EA69F58C57EC}" type="pres">
      <dgm:prSet presAssocID="{2720ED70-EC96-4235-B489-F6F9D3EE7A81}" presName="iconRect" presStyleLbl="node1" presStyleIdx="4" presStyleCnt="7"/>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ooks on shelf with solid fill"/>
        </a:ext>
      </dgm:extLst>
    </dgm:pt>
    <dgm:pt modelId="{118D22EF-696F-4F79-B7F2-820250450BE1}" type="pres">
      <dgm:prSet presAssocID="{2720ED70-EC96-4235-B489-F6F9D3EE7A81}" presName="spaceRect" presStyleCnt="0"/>
      <dgm:spPr/>
    </dgm:pt>
    <dgm:pt modelId="{0FC47315-FF53-48E1-80B2-09EABF9901D4}" type="pres">
      <dgm:prSet presAssocID="{2720ED70-EC96-4235-B489-F6F9D3EE7A81}" presName="textRect" presStyleLbl="revTx" presStyleIdx="4" presStyleCnt="7">
        <dgm:presLayoutVars>
          <dgm:chMax val="1"/>
          <dgm:chPref val="1"/>
        </dgm:presLayoutVars>
      </dgm:prSet>
      <dgm:spPr/>
    </dgm:pt>
    <dgm:pt modelId="{528CBF66-816D-4DA0-9E67-7D2435B66B0B}" type="pres">
      <dgm:prSet presAssocID="{DAA8F9A4-E1EF-46AA-9742-8659B5C17584}" presName="sibTrans" presStyleCnt="0"/>
      <dgm:spPr/>
    </dgm:pt>
    <dgm:pt modelId="{4D5CB03B-8FED-4154-BDD4-C496FA1E48F3}" type="pres">
      <dgm:prSet presAssocID="{8CADA003-3B21-4066-BE39-7A29ABF00C25}" presName="compNode" presStyleCnt="0"/>
      <dgm:spPr/>
    </dgm:pt>
    <dgm:pt modelId="{9F685147-A37E-4659-943C-A96EF821A0DA}" type="pres">
      <dgm:prSet presAssocID="{8CADA003-3B21-4066-BE39-7A29ABF00C2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4B0A4DE7-DF37-4FCE-AFFD-10A73F715D27}" type="pres">
      <dgm:prSet presAssocID="{8CADA003-3B21-4066-BE39-7A29ABF00C25}" presName="spaceRect" presStyleCnt="0"/>
      <dgm:spPr/>
    </dgm:pt>
    <dgm:pt modelId="{50AC2275-BB4B-4694-AC9B-18181B47FA7F}" type="pres">
      <dgm:prSet presAssocID="{8CADA003-3B21-4066-BE39-7A29ABF00C25}" presName="textRect" presStyleLbl="revTx" presStyleIdx="5" presStyleCnt="7">
        <dgm:presLayoutVars>
          <dgm:chMax val="1"/>
          <dgm:chPref val="1"/>
        </dgm:presLayoutVars>
      </dgm:prSet>
      <dgm:spPr/>
    </dgm:pt>
    <dgm:pt modelId="{9895BDB0-04AD-42BB-B71E-25BDE6D3D22B}" type="pres">
      <dgm:prSet presAssocID="{3D25FD3C-2749-46D0-8065-0537720EFDC0}" presName="sibTrans" presStyleCnt="0"/>
      <dgm:spPr/>
    </dgm:pt>
    <dgm:pt modelId="{1E67FB49-10A8-446A-9D98-EE9C45163B64}" type="pres">
      <dgm:prSet presAssocID="{3AA382E6-B01E-4AEF-89E5-A80A24568E5F}" presName="compNode" presStyleCnt="0"/>
      <dgm:spPr/>
    </dgm:pt>
    <dgm:pt modelId="{7347C37B-E121-47AB-AC54-6055195D2F7E}" type="pres">
      <dgm:prSet presAssocID="{3AA382E6-B01E-4AEF-89E5-A80A24568E5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usiness Growth"/>
        </a:ext>
      </dgm:extLst>
    </dgm:pt>
    <dgm:pt modelId="{E99CFD40-1184-47EB-BCF0-547F1314D00A}" type="pres">
      <dgm:prSet presAssocID="{3AA382E6-B01E-4AEF-89E5-A80A24568E5F}" presName="spaceRect" presStyleCnt="0"/>
      <dgm:spPr/>
    </dgm:pt>
    <dgm:pt modelId="{C30318F7-4ACB-4C2C-A7B8-FD14D20A9C12}" type="pres">
      <dgm:prSet presAssocID="{3AA382E6-B01E-4AEF-89E5-A80A24568E5F}" presName="textRect" presStyleLbl="revTx" presStyleIdx="6" presStyleCnt="7">
        <dgm:presLayoutVars>
          <dgm:chMax val="1"/>
          <dgm:chPref val="1"/>
        </dgm:presLayoutVars>
      </dgm:prSet>
      <dgm:spPr/>
    </dgm:pt>
  </dgm:ptLst>
  <dgm:cxnLst>
    <dgm:cxn modelId="{5A562B0E-04FE-4E45-A9B2-578D0508AC0B}" srcId="{B600E565-6974-41A6-94CD-FDBD1DFFE1E4}" destId="{8CADA003-3B21-4066-BE39-7A29ABF00C25}" srcOrd="5" destOrd="0" parTransId="{99D90004-1F90-4872-8E9A-6FE65B633B6F}" sibTransId="{3D25FD3C-2749-46D0-8065-0537720EFDC0}"/>
    <dgm:cxn modelId="{F1730F2E-60A5-472F-9ADC-5CE833E979C6}" type="presOf" srcId="{0F78AB1B-2EA3-4668-8C96-A9341D20BD2A}" destId="{A103C3F6-A0C4-40C3-BEDD-BB63848E81FD}" srcOrd="0" destOrd="0" presId="urn:microsoft.com/office/officeart/2018/2/layout/IconLabelList"/>
    <dgm:cxn modelId="{7E1DA02F-902F-49CF-B2EC-468438675F06}" srcId="{B600E565-6974-41A6-94CD-FDBD1DFFE1E4}" destId="{6E43B7C7-5EE7-49F6-ADA7-BD9C3D996EBE}" srcOrd="3" destOrd="0" parTransId="{4B007265-22BE-49E5-92E4-86B93EE52570}" sibTransId="{16E21A12-5864-4DD6-8DE2-FF81F3CF64A4}"/>
    <dgm:cxn modelId="{AA48983C-037B-43EA-AD03-CF775F588CDE}" srcId="{B600E565-6974-41A6-94CD-FDBD1DFFE1E4}" destId="{39507CDE-E857-4E43-9299-199D456BDA48}" srcOrd="0" destOrd="0" parTransId="{702E6D7B-9A07-41ED-A29F-49D4AD594F47}" sibTransId="{EEA970C0-DBC2-4FD3-817B-2BDA2D28232C}"/>
    <dgm:cxn modelId="{2B211964-2858-49CA-ABE7-0434F0354E44}" type="presOf" srcId="{3AA382E6-B01E-4AEF-89E5-A80A24568E5F}" destId="{C30318F7-4ACB-4C2C-A7B8-FD14D20A9C12}" srcOrd="0" destOrd="0" presId="urn:microsoft.com/office/officeart/2018/2/layout/IconLabelList"/>
    <dgm:cxn modelId="{5C4D3C50-1E2A-4DCC-A349-E05EB71396D1}" type="presOf" srcId="{55CBD169-F16C-4D15-AC49-B91F173D2754}" destId="{E0B977E9-6FA2-4E85-981F-C96189F20901}" srcOrd="0" destOrd="0" presId="urn:microsoft.com/office/officeart/2018/2/layout/IconLabelList"/>
    <dgm:cxn modelId="{0147CE52-4E5D-4AF0-930A-F03BF81510B4}" srcId="{B600E565-6974-41A6-94CD-FDBD1DFFE1E4}" destId="{0F78AB1B-2EA3-4668-8C96-A9341D20BD2A}" srcOrd="1" destOrd="0" parTransId="{BBAEF77C-0A55-4F6A-8081-920EEF060EE2}" sibTransId="{9A82927D-0508-41B9-A9FC-FD0B96D6864D}"/>
    <dgm:cxn modelId="{D69AE37B-5F4B-4AFC-9E0C-6BDECA56C306}" srcId="{B600E565-6974-41A6-94CD-FDBD1DFFE1E4}" destId="{3AA382E6-B01E-4AEF-89E5-A80A24568E5F}" srcOrd="6" destOrd="0" parTransId="{E1683502-49A6-41BB-BC09-87BD83F09748}" sibTransId="{78614682-9F3F-42CF-9C8F-16F285D25724}"/>
    <dgm:cxn modelId="{A131BF7F-8407-4B80-9CF8-746A65029D2A}" type="presOf" srcId="{8CADA003-3B21-4066-BE39-7A29ABF00C25}" destId="{50AC2275-BB4B-4694-AC9B-18181B47FA7F}" srcOrd="0" destOrd="0" presId="urn:microsoft.com/office/officeart/2018/2/layout/IconLabelList"/>
    <dgm:cxn modelId="{B256D291-5F36-4E33-85C0-D558AA309327}" type="presOf" srcId="{B600E565-6974-41A6-94CD-FDBD1DFFE1E4}" destId="{EC72E08C-B7D3-4F03-9352-364F4423BB9D}" srcOrd="0" destOrd="0" presId="urn:microsoft.com/office/officeart/2018/2/layout/IconLabelList"/>
    <dgm:cxn modelId="{C97AFA98-0335-4EB7-9FC4-67CA6D32BF6E}" type="presOf" srcId="{2720ED70-EC96-4235-B489-F6F9D3EE7A81}" destId="{0FC47315-FF53-48E1-80B2-09EABF9901D4}" srcOrd="0" destOrd="0" presId="urn:microsoft.com/office/officeart/2018/2/layout/IconLabelList"/>
    <dgm:cxn modelId="{77B98EB8-B952-491C-96EE-EC69E6826FE1}" srcId="{B600E565-6974-41A6-94CD-FDBD1DFFE1E4}" destId="{2720ED70-EC96-4235-B489-F6F9D3EE7A81}" srcOrd="4" destOrd="0" parTransId="{4091FF52-711C-475E-A21C-23EA1764BF85}" sibTransId="{DAA8F9A4-E1EF-46AA-9742-8659B5C17584}"/>
    <dgm:cxn modelId="{632FCCCC-5C20-4A4A-8810-5A2F8366327C}" type="presOf" srcId="{6E43B7C7-5EE7-49F6-ADA7-BD9C3D996EBE}" destId="{EFCBB43B-DC6C-4249-B7CA-1B8EC45162A4}" srcOrd="0" destOrd="0" presId="urn:microsoft.com/office/officeart/2018/2/layout/IconLabelList"/>
    <dgm:cxn modelId="{B683F8D0-72ED-4541-83C0-FA70E113B9CC}" srcId="{B600E565-6974-41A6-94CD-FDBD1DFFE1E4}" destId="{55CBD169-F16C-4D15-AC49-B91F173D2754}" srcOrd="2" destOrd="0" parTransId="{5A4F5B35-2260-4880-9195-9DD7569ED17A}" sibTransId="{89FB487A-97F9-4BF8-A225-C98ED10143F6}"/>
    <dgm:cxn modelId="{FFDC1BF6-BB97-410A-BC01-6ECA9763E181}" type="presOf" srcId="{39507CDE-E857-4E43-9299-199D456BDA48}" destId="{0E27B3D1-AB23-4EE9-9110-BD49B6029C9D}" srcOrd="0" destOrd="0" presId="urn:microsoft.com/office/officeart/2018/2/layout/IconLabelList"/>
    <dgm:cxn modelId="{DA82F98C-8C4B-47C7-89C8-D4935706969C}" type="presParOf" srcId="{EC72E08C-B7D3-4F03-9352-364F4423BB9D}" destId="{4D5DCA06-525E-41EE-A4A8-A82146BF30A6}" srcOrd="0" destOrd="0" presId="urn:microsoft.com/office/officeart/2018/2/layout/IconLabelList"/>
    <dgm:cxn modelId="{E7B211A5-5D5B-4D26-B5BE-FA6588F2DC0F}" type="presParOf" srcId="{4D5DCA06-525E-41EE-A4A8-A82146BF30A6}" destId="{C866DB4C-04A4-46D1-B3E0-52BCEB59660E}" srcOrd="0" destOrd="0" presId="urn:microsoft.com/office/officeart/2018/2/layout/IconLabelList"/>
    <dgm:cxn modelId="{121BDBEC-EC7A-4233-9DF1-55BDF0775368}" type="presParOf" srcId="{4D5DCA06-525E-41EE-A4A8-A82146BF30A6}" destId="{E81D378E-8DB3-4D92-9B2B-F28778CFFA58}" srcOrd="1" destOrd="0" presId="urn:microsoft.com/office/officeart/2018/2/layout/IconLabelList"/>
    <dgm:cxn modelId="{7DF1D97B-CC36-4E6E-9D23-3BFA7EE34F95}" type="presParOf" srcId="{4D5DCA06-525E-41EE-A4A8-A82146BF30A6}" destId="{0E27B3D1-AB23-4EE9-9110-BD49B6029C9D}" srcOrd="2" destOrd="0" presId="urn:microsoft.com/office/officeart/2018/2/layout/IconLabelList"/>
    <dgm:cxn modelId="{20BA9476-3C7E-42E0-BDD1-DE39E7C941AC}" type="presParOf" srcId="{EC72E08C-B7D3-4F03-9352-364F4423BB9D}" destId="{06ED4AD7-D27D-43A8-8504-A882D39DD21E}" srcOrd="1" destOrd="0" presId="urn:microsoft.com/office/officeart/2018/2/layout/IconLabelList"/>
    <dgm:cxn modelId="{0D1F02BA-1F91-49E0-A823-176A13B66A33}" type="presParOf" srcId="{EC72E08C-B7D3-4F03-9352-364F4423BB9D}" destId="{0E4CA712-1F9D-4700-B768-F60D964FC231}" srcOrd="2" destOrd="0" presId="urn:microsoft.com/office/officeart/2018/2/layout/IconLabelList"/>
    <dgm:cxn modelId="{1F3C613E-C604-4B75-8FA6-BD10E521373F}" type="presParOf" srcId="{0E4CA712-1F9D-4700-B768-F60D964FC231}" destId="{64456AF7-E362-4675-9D09-39DB1033129B}" srcOrd="0" destOrd="0" presId="urn:microsoft.com/office/officeart/2018/2/layout/IconLabelList"/>
    <dgm:cxn modelId="{F2643654-F0B0-48E9-B53E-5B4E2F2CB7B1}" type="presParOf" srcId="{0E4CA712-1F9D-4700-B768-F60D964FC231}" destId="{39491258-5FB9-4204-96C2-E48472271D0B}" srcOrd="1" destOrd="0" presId="urn:microsoft.com/office/officeart/2018/2/layout/IconLabelList"/>
    <dgm:cxn modelId="{9CE7C5AB-D8E0-4C35-AAC4-DEE196344741}" type="presParOf" srcId="{0E4CA712-1F9D-4700-B768-F60D964FC231}" destId="{A103C3F6-A0C4-40C3-BEDD-BB63848E81FD}" srcOrd="2" destOrd="0" presId="urn:microsoft.com/office/officeart/2018/2/layout/IconLabelList"/>
    <dgm:cxn modelId="{6BFF50A1-8CF5-4BDA-BAC0-D75BAFDE7477}" type="presParOf" srcId="{EC72E08C-B7D3-4F03-9352-364F4423BB9D}" destId="{4A6EB438-0480-49BC-967B-0DDDC9FEB707}" srcOrd="3" destOrd="0" presId="urn:microsoft.com/office/officeart/2018/2/layout/IconLabelList"/>
    <dgm:cxn modelId="{39FD73F6-7A2A-4FE3-80B9-448CA55EE8B4}" type="presParOf" srcId="{EC72E08C-B7D3-4F03-9352-364F4423BB9D}" destId="{BCA56D5B-78F0-40DF-9DCF-FFC3EDA904A4}" srcOrd="4" destOrd="0" presId="urn:microsoft.com/office/officeart/2018/2/layout/IconLabelList"/>
    <dgm:cxn modelId="{29F238A0-7B04-49B0-9761-B8E2ADBA459B}" type="presParOf" srcId="{BCA56D5B-78F0-40DF-9DCF-FFC3EDA904A4}" destId="{B5EF44F7-6811-488D-AC6A-60D7F37385CC}" srcOrd="0" destOrd="0" presId="urn:microsoft.com/office/officeart/2018/2/layout/IconLabelList"/>
    <dgm:cxn modelId="{056E56F9-B482-469D-B26D-92E63A857B14}" type="presParOf" srcId="{BCA56D5B-78F0-40DF-9DCF-FFC3EDA904A4}" destId="{7CB4965D-75E6-4881-A196-ADAC17B8DE0E}" srcOrd="1" destOrd="0" presId="urn:microsoft.com/office/officeart/2018/2/layout/IconLabelList"/>
    <dgm:cxn modelId="{A12B6C2D-0FE5-4822-9CAD-0B462F519C8D}" type="presParOf" srcId="{BCA56D5B-78F0-40DF-9DCF-FFC3EDA904A4}" destId="{E0B977E9-6FA2-4E85-981F-C96189F20901}" srcOrd="2" destOrd="0" presId="urn:microsoft.com/office/officeart/2018/2/layout/IconLabelList"/>
    <dgm:cxn modelId="{8D250A0F-38D1-46B1-8E87-8C092BD007F8}" type="presParOf" srcId="{EC72E08C-B7D3-4F03-9352-364F4423BB9D}" destId="{DCFEFD3F-E2E2-40BB-981E-B27BEB1AFFB5}" srcOrd="5" destOrd="0" presId="urn:microsoft.com/office/officeart/2018/2/layout/IconLabelList"/>
    <dgm:cxn modelId="{F4B5738F-0031-4EF2-B4D0-5E5CE0C8B5E3}" type="presParOf" srcId="{EC72E08C-B7D3-4F03-9352-364F4423BB9D}" destId="{8F821527-079F-4BB9-85CA-B7DF06F8A88D}" srcOrd="6" destOrd="0" presId="urn:microsoft.com/office/officeart/2018/2/layout/IconLabelList"/>
    <dgm:cxn modelId="{AC01AA6F-FD60-4227-AFFF-2F034637BFBD}" type="presParOf" srcId="{8F821527-079F-4BB9-85CA-B7DF06F8A88D}" destId="{417F36C1-E05D-4F99-84DF-069A7990A670}" srcOrd="0" destOrd="0" presId="urn:microsoft.com/office/officeart/2018/2/layout/IconLabelList"/>
    <dgm:cxn modelId="{A025E13D-0DE6-48C4-92C3-140D6887FA8C}" type="presParOf" srcId="{8F821527-079F-4BB9-85CA-B7DF06F8A88D}" destId="{D35CFD9B-AA54-4228-9A64-DC6EF6AF24D9}" srcOrd="1" destOrd="0" presId="urn:microsoft.com/office/officeart/2018/2/layout/IconLabelList"/>
    <dgm:cxn modelId="{8042F82A-92BC-4F8F-AA6E-980AD8DE4443}" type="presParOf" srcId="{8F821527-079F-4BB9-85CA-B7DF06F8A88D}" destId="{EFCBB43B-DC6C-4249-B7CA-1B8EC45162A4}" srcOrd="2" destOrd="0" presId="urn:microsoft.com/office/officeart/2018/2/layout/IconLabelList"/>
    <dgm:cxn modelId="{8BEE3C9A-2792-4153-BD2E-744F2B44489E}" type="presParOf" srcId="{EC72E08C-B7D3-4F03-9352-364F4423BB9D}" destId="{D2F5FC75-F4A4-4970-A16B-11289852E8FF}" srcOrd="7" destOrd="0" presId="urn:microsoft.com/office/officeart/2018/2/layout/IconLabelList"/>
    <dgm:cxn modelId="{8A94D9DF-26D2-42FD-9593-9819E54032C1}" type="presParOf" srcId="{EC72E08C-B7D3-4F03-9352-364F4423BB9D}" destId="{ACC2216E-8F34-48AC-B098-032CDA033081}" srcOrd="8" destOrd="0" presId="urn:microsoft.com/office/officeart/2018/2/layout/IconLabelList"/>
    <dgm:cxn modelId="{4BC85A5A-01EE-462E-B494-A8840743FFAD}" type="presParOf" srcId="{ACC2216E-8F34-48AC-B098-032CDA033081}" destId="{C2ECEC40-7436-4CF7-A28D-EA69F58C57EC}" srcOrd="0" destOrd="0" presId="urn:microsoft.com/office/officeart/2018/2/layout/IconLabelList"/>
    <dgm:cxn modelId="{1C5957E4-7BB9-40F5-A1A6-59CC96BE1690}" type="presParOf" srcId="{ACC2216E-8F34-48AC-B098-032CDA033081}" destId="{118D22EF-696F-4F79-B7F2-820250450BE1}" srcOrd="1" destOrd="0" presId="urn:microsoft.com/office/officeart/2018/2/layout/IconLabelList"/>
    <dgm:cxn modelId="{CFBFE946-1D2D-47C2-9A19-C90782368AC3}" type="presParOf" srcId="{ACC2216E-8F34-48AC-B098-032CDA033081}" destId="{0FC47315-FF53-48E1-80B2-09EABF9901D4}" srcOrd="2" destOrd="0" presId="urn:microsoft.com/office/officeart/2018/2/layout/IconLabelList"/>
    <dgm:cxn modelId="{0424A116-2F73-4744-A9C9-A697C3EBC86B}" type="presParOf" srcId="{EC72E08C-B7D3-4F03-9352-364F4423BB9D}" destId="{528CBF66-816D-4DA0-9E67-7D2435B66B0B}" srcOrd="9" destOrd="0" presId="urn:microsoft.com/office/officeart/2018/2/layout/IconLabelList"/>
    <dgm:cxn modelId="{B4EB516D-4710-4B2A-B370-0FC2031943CC}" type="presParOf" srcId="{EC72E08C-B7D3-4F03-9352-364F4423BB9D}" destId="{4D5CB03B-8FED-4154-BDD4-C496FA1E48F3}" srcOrd="10" destOrd="0" presId="urn:microsoft.com/office/officeart/2018/2/layout/IconLabelList"/>
    <dgm:cxn modelId="{58ABBB77-B232-49A0-9856-C103793F822D}" type="presParOf" srcId="{4D5CB03B-8FED-4154-BDD4-C496FA1E48F3}" destId="{9F685147-A37E-4659-943C-A96EF821A0DA}" srcOrd="0" destOrd="0" presId="urn:microsoft.com/office/officeart/2018/2/layout/IconLabelList"/>
    <dgm:cxn modelId="{01C6F31C-0E77-42D3-8E04-0B2418E9769C}" type="presParOf" srcId="{4D5CB03B-8FED-4154-BDD4-C496FA1E48F3}" destId="{4B0A4DE7-DF37-4FCE-AFFD-10A73F715D27}" srcOrd="1" destOrd="0" presId="urn:microsoft.com/office/officeart/2018/2/layout/IconLabelList"/>
    <dgm:cxn modelId="{9B9894AE-F3A7-4830-B814-E77C2B561754}" type="presParOf" srcId="{4D5CB03B-8FED-4154-BDD4-C496FA1E48F3}" destId="{50AC2275-BB4B-4694-AC9B-18181B47FA7F}" srcOrd="2" destOrd="0" presId="urn:microsoft.com/office/officeart/2018/2/layout/IconLabelList"/>
    <dgm:cxn modelId="{15AE9C2C-3B45-4997-9880-371AC0C7794B}" type="presParOf" srcId="{EC72E08C-B7D3-4F03-9352-364F4423BB9D}" destId="{9895BDB0-04AD-42BB-B71E-25BDE6D3D22B}" srcOrd="11" destOrd="0" presId="urn:microsoft.com/office/officeart/2018/2/layout/IconLabelList"/>
    <dgm:cxn modelId="{3DBA5507-FC65-44B0-80EA-7822EAED1000}" type="presParOf" srcId="{EC72E08C-B7D3-4F03-9352-364F4423BB9D}" destId="{1E67FB49-10A8-446A-9D98-EE9C45163B64}" srcOrd="12" destOrd="0" presId="urn:microsoft.com/office/officeart/2018/2/layout/IconLabelList"/>
    <dgm:cxn modelId="{92F72F91-6E1B-4C04-B971-45B89CB30AC3}" type="presParOf" srcId="{1E67FB49-10A8-446A-9D98-EE9C45163B64}" destId="{7347C37B-E121-47AB-AC54-6055195D2F7E}" srcOrd="0" destOrd="0" presId="urn:microsoft.com/office/officeart/2018/2/layout/IconLabelList"/>
    <dgm:cxn modelId="{DD3AB2CF-A4C6-4484-9068-3884485F0E0E}" type="presParOf" srcId="{1E67FB49-10A8-446A-9D98-EE9C45163B64}" destId="{E99CFD40-1184-47EB-BCF0-547F1314D00A}" srcOrd="1" destOrd="0" presId="urn:microsoft.com/office/officeart/2018/2/layout/IconLabelList"/>
    <dgm:cxn modelId="{7C40DEF6-AFC9-4F87-9B33-5ACA188568BA}" type="presParOf" srcId="{1E67FB49-10A8-446A-9D98-EE9C45163B64}" destId="{C30318F7-4ACB-4C2C-A7B8-FD14D20A9C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58DFDF-94F6-4249-A869-6BD6D3ABD476}" type="doc">
      <dgm:prSet loTypeId="urn:microsoft.com/office/officeart/2017/3/layout/DropPinTimeline" loCatId="process" qsTypeId="urn:microsoft.com/office/officeart/2005/8/quickstyle/simple1" qsCatId="simple" csTypeId="urn:microsoft.com/office/officeart/2005/8/colors/accent0_2" csCatId="mainScheme" phldr="1"/>
      <dgm:spPr/>
      <dgm:t>
        <a:bodyPr/>
        <a:lstStyle/>
        <a:p>
          <a:endParaRPr lang="en-US"/>
        </a:p>
      </dgm:t>
    </dgm:pt>
    <dgm:pt modelId="{460CD7B3-19A0-4F2B-9183-9DF3C78DC285}">
      <dgm:prSet custT="1"/>
      <dgm:spPr/>
      <dgm:t>
        <a:bodyPr/>
        <a:lstStyle/>
        <a:p>
          <a:pPr>
            <a:defRPr b="1"/>
          </a:pPr>
          <a:r>
            <a:rPr lang="en-US" sz="2200" dirty="0">
              <a:latin typeface="Times New Roman" panose="02020603050405020304" pitchFamily="18" charset="0"/>
              <a:cs typeface="Times New Roman" panose="02020603050405020304" pitchFamily="18" charset="0"/>
            </a:rPr>
            <a:t>Oct. 2023</a:t>
          </a:r>
        </a:p>
      </dgm:t>
    </dgm:pt>
    <dgm:pt modelId="{F5C089F3-993B-4253-9554-FC085668F15F}" type="parTrans" cxnId="{51EDFBAA-F2E2-471D-A816-3954B8009D1D}">
      <dgm:prSet/>
      <dgm:spPr/>
      <dgm:t>
        <a:bodyPr/>
        <a:lstStyle/>
        <a:p>
          <a:endParaRPr lang="en-US"/>
        </a:p>
      </dgm:t>
    </dgm:pt>
    <dgm:pt modelId="{6B272462-769A-4C7C-B53F-DC56354A1D84}" type="sibTrans" cxnId="{51EDFBAA-F2E2-471D-A816-3954B8009D1D}">
      <dgm:prSet/>
      <dgm:spPr/>
      <dgm:t>
        <a:bodyPr/>
        <a:lstStyle/>
        <a:p>
          <a:endParaRPr lang="en-US"/>
        </a:p>
      </dgm:t>
    </dgm:pt>
    <dgm:pt modelId="{FE13CDF3-3D29-405E-9A05-6A09A8282D97}">
      <dgm:prSet custT="1"/>
      <dgm:spPr/>
      <dgm:t>
        <a:bodyPr/>
        <a:lstStyle/>
        <a:p>
          <a:r>
            <a:rPr lang="en-US" sz="1800" dirty="0">
              <a:latin typeface="Times New Roman" panose="02020603050405020304" pitchFamily="18" charset="0"/>
              <a:cs typeface="Times New Roman" panose="02020603050405020304" pitchFamily="18" charset="0"/>
            </a:rPr>
            <a:t>Dataset Preparation</a:t>
          </a:r>
        </a:p>
      </dgm:t>
    </dgm:pt>
    <dgm:pt modelId="{8D428F3B-4877-413E-B02A-DA8C4C98625D}" type="parTrans" cxnId="{3114E65B-C8E0-4E2D-B422-00F080E19970}">
      <dgm:prSet/>
      <dgm:spPr/>
      <dgm:t>
        <a:bodyPr/>
        <a:lstStyle/>
        <a:p>
          <a:endParaRPr lang="en-US"/>
        </a:p>
      </dgm:t>
    </dgm:pt>
    <dgm:pt modelId="{1C16A19C-440F-4732-8CF9-9854D121CFC0}" type="sibTrans" cxnId="{3114E65B-C8E0-4E2D-B422-00F080E19970}">
      <dgm:prSet/>
      <dgm:spPr/>
      <dgm:t>
        <a:bodyPr/>
        <a:lstStyle/>
        <a:p>
          <a:endParaRPr lang="en-US"/>
        </a:p>
      </dgm:t>
    </dgm:pt>
    <dgm:pt modelId="{B354FCF8-DB6B-482D-B09B-89788F882B2F}">
      <dgm:prSet custT="1"/>
      <dgm:spPr/>
      <dgm:t>
        <a:bodyPr/>
        <a:lstStyle/>
        <a:p>
          <a:r>
            <a:rPr lang="en-US" sz="1800" dirty="0">
              <a:latin typeface="Times New Roman" panose="02020603050405020304" pitchFamily="18" charset="0"/>
              <a:cs typeface="Times New Roman" panose="02020603050405020304" pitchFamily="18" charset="0"/>
            </a:rPr>
            <a:t>Data Preprocessing</a:t>
          </a:r>
        </a:p>
      </dgm:t>
    </dgm:pt>
    <dgm:pt modelId="{A5B8D1AE-1132-414D-B0E9-6EBEC3E5FAAC}" type="parTrans" cxnId="{611C4B81-515C-4065-85D0-F366A1FBB4FF}">
      <dgm:prSet/>
      <dgm:spPr/>
      <dgm:t>
        <a:bodyPr/>
        <a:lstStyle/>
        <a:p>
          <a:endParaRPr lang="en-US"/>
        </a:p>
      </dgm:t>
    </dgm:pt>
    <dgm:pt modelId="{8F19DE12-164D-4E71-8136-FC1602F5E919}" type="sibTrans" cxnId="{611C4B81-515C-4065-85D0-F366A1FBB4FF}">
      <dgm:prSet/>
      <dgm:spPr/>
      <dgm:t>
        <a:bodyPr/>
        <a:lstStyle/>
        <a:p>
          <a:endParaRPr lang="en-US"/>
        </a:p>
      </dgm:t>
    </dgm:pt>
    <dgm:pt modelId="{014FB42D-35CC-4042-8F32-4D115F4BA436}">
      <dgm:prSet custT="1"/>
      <dgm:spPr/>
      <dgm:t>
        <a:bodyPr/>
        <a:lstStyle/>
        <a:p>
          <a:pPr>
            <a:defRPr b="1"/>
          </a:pPr>
          <a:r>
            <a:rPr lang="en-US" sz="2200" dirty="0">
              <a:latin typeface="Times New Roman" panose="02020603050405020304" pitchFamily="18" charset="0"/>
              <a:cs typeface="Times New Roman" panose="02020603050405020304" pitchFamily="18" charset="0"/>
            </a:rPr>
            <a:t>Nov. 2023</a:t>
          </a:r>
        </a:p>
      </dgm:t>
    </dgm:pt>
    <dgm:pt modelId="{ABF64F28-CCB8-4798-A2EF-918500859713}" type="parTrans" cxnId="{12C9729A-41F6-4E37-919F-E84B67D010C0}">
      <dgm:prSet/>
      <dgm:spPr/>
      <dgm:t>
        <a:bodyPr/>
        <a:lstStyle/>
        <a:p>
          <a:endParaRPr lang="en-US"/>
        </a:p>
      </dgm:t>
    </dgm:pt>
    <dgm:pt modelId="{F8B98610-0632-431E-8CAD-E87F0BA914F0}" type="sibTrans" cxnId="{12C9729A-41F6-4E37-919F-E84B67D010C0}">
      <dgm:prSet/>
      <dgm:spPr/>
      <dgm:t>
        <a:bodyPr/>
        <a:lstStyle/>
        <a:p>
          <a:endParaRPr lang="en-US"/>
        </a:p>
      </dgm:t>
    </dgm:pt>
    <dgm:pt modelId="{7E6C152F-5990-42FD-B104-431F9A5F4B99}">
      <dgm:prSet custT="1"/>
      <dgm:spPr/>
      <dgm:t>
        <a:bodyPr/>
        <a:lstStyle/>
        <a:p>
          <a:r>
            <a:rPr lang="en-US" sz="1800" dirty="0">
              <a:latin typeface="Times New Roman" panose="02020603050405020304" pitchFamily="18" charset="0"/>
              <a:cs typeface="Times New Roman" panose="02020603050405020304" pitchFamily="18" charset="0"/>
            </a:rPr>
            <a:t>Creating Vocab File</a:t>
          </a:r>
        </a:p>
      </dgm:t>
    </dgm:pt>
    <dgm:pt modelId="{2F6EFFEB-CB2E-47A6-8B22-4488AB1DAAAE}" type="parTrans" cxnId="{9FEA9504-A992-475A-9DEA-5429735E061C}">
      <dgm:prSet/>
      <dgm:spPr/>
      <dgm:t>
        <a:bodyPr/>
        <a:lstStyle/>
        <a:p>
          <a:endParaRPr lang="en-US"/>
        </a:p>
      </dgm:t>
    </dgm:pt>
    <dgm:pt modelId="{0A9145D4-0FA7-4D2E-8ED3-D2F8D40E5D67}" type="sibTrans" cxnId="{9FEA9504-A992-475A-9DEA-5429735E061C}">
      <dgm:prSet/>
      <dgm:spPr/>
      <dgm:t>
        <a:bodyPr/>
        <a:lstStyle/>
        <a:p>
          <a:endParaRPr lang="en-US"/>
        </a:p>
      </dgm:t>
    </dgm:pt>
    <dgm:pt modelId="{6126D77D-A3A6-4A56-9974-0FC761E5A611}">
      <dgm:prSet custT="1"/>
      <dgm:spPr/>
      <dgm:t>
        <a:bodyPr/>
        <a:lstStyle/>
        <a:p>
          <a:r>
            <a:rPr lang="en-US" sz="1800" dirty="0">
              <a:latin typeface="Times New Roman" panose="02020603050405020304" pitchFamily="18" charset="0"/>
              <a:cs typeface="Times New Roman" panose="02020603050405020304" pitchFamily="18" charset="0"/>
            </a:rPr>
            <a:t>Custom tokenizer</a:t>
          </a:r>
        </a:p>
      </dgm:t>
    </dgm:pt>
    <dgm:pt modelId="{ABB2EF46-37B2-4D51-A351-7FF009108EA2}" type="parTrans" cxnId="{9DD70EE9-7439-4085-BC36-9CAD6C1E2D8A}">
      <dgm:prSet/>
      <dgm:spPr/>
      <dgm:t>
        <a:bodyPr/>
        <a:lstStyle/>
        <a:p>
          <a:endParaRPr lang="en-US"/>
        </a:p>
      </dgm:t>
    </dgm:pt>
    <dgm:pt modelId="{1A5032CD-0B4D-4511-996D-22CC88EACB1C}" type="sibTrans" cxnId="{9DD70EE9-7439-4085-BC36-9CAD6C1E2D8A}">
      <dgm:prSet/>
      <dgm:spPr/>
      <dgm:t>
        <a:bodyPr/>
        <a:lstStyle/>
        <a:p>
          <a:endParaRPr lang="en-US"/>
        </a:p>
      </dgm:t>
    </dgm:pt>
    <dgm:pt modelId="{BA100F3A-94FB-4517-AB4B-E5EAF4C4243F}">
      <dgm:prSet custT="1"/>
      <dgm:spPr/>
      <dgm:t>
        <a:bodyPr/>
        <a:lstStyle/>
        <a:p>
          <a:pPr>
            <a:defRPr b="1"/>
          </a:pPr>
          <a:r>
            <a:rPr lang="en-US" sz="2200" dirty="0">
              <a:latin typeface="Times New Roman" panose="02020603050405020304" pitchFamily="18" charset="0"/>
              <a:cs typeface="Times New Roman" panose="02020603050405020304" pitchFamily="18" charset="0"/>
            </a:rPr>
            <a:t>Dec. 2023</a:t>
          </a:r>
        </a:p>
      </dgm:t>
    </dgm:pt>
    <dgm:pt modelId="{DCCD6741-4E9A-4891-9B3D-FB51E0BE1A63}" type="parTrans" cxnId="{3B0C44DB-B89F-4905-BA9B-6545961ABE20}">
      <dgm:prSet/>
      <dgm:spPr/>
      <dgm:t>
        <a:bodyPr/>
        <a:lstStyle/>
        <a:p>
          <a:endParaRPr lang="en-US"/>
        </a:p>
      </dgm:t>
    </dgm:pt>
    <dgm:pt modelId="{616B641A-D7A2-42AA-82D4-629437857B9C}" type="sibTrans" cxnId="{3B0C44DB-B89F-4905-BA9B-6545961ABE20}">
      <dgm:prSet/>
      <dgm:spPr/>
      <dgm:t>
        <a:bodyPr/>
        <a:lstStyle/>
        <a:p>
          <a:endParaRPr lang="en-US"/>
        </a:p>
      </dgm:t>
    </dgm:pt>
    <dgm:pt modelId="{1E99B195-ED0C-4A80-98A0-CC4B92EB298B}">
      <dgm:prSet custT="1"/>
      <dgm:spPr/>
      <dgm:t>
        <a:bodyPr/>
        <a:lstStyle/>
        <a:p>
          <a:r>
            <a:rPr lang="en-US" sz="1800" dirty="0">
              <a:latin typeface="Times New Roman" panose="02020603050405020304" pitchFamily="18" charset="0"/>
              <a:cs typeface="Times New Roman" panose="02020603050405020304" pitchFamily="18" charset="0"/>
            </a:rPr>
            <a:t>Building Attention Mechanism</a:t>
          </a:r>
        </a:p>
      </dgm:t>
    </dgm:pt>
    <dgm:pt modelId="{ED377EA4-692F-4731-B270-B77D6A27F655}" type="parTrans" cxnId="{958D4338-3A6B-4B37-ACD2-CAFB3043798D}">
      <dgm:prSet/>
      <dgm:spPr/>
      <dgm:t>
        <a:bodyPr/>
        <a:lstStyle/>
        <a:p>
          <a:endParaRPr lang="en-US"/>
        </a:p>
      </dgm:t>
    </dgm:pt>
    <dgm:pt modelId="{9719835F-570D-4803-A697-8940FDADE8E4}" type="sibTrans" cxnId="{958D4338-3A6B-4B37-ACD2-CAFB3043798D}">
      <dgm:prSet/>
      <dgm:spPr/>
      <dgm:t>
        <a:bodyPr/>
        <a:lstStyle/>
        <a:p>
          <a:endParaRPr lang="en-US"/>
        </a:p>
      </dgm:t>
    </dgm:pt>
    <dgm:pt modelId="{B220060F-3F83-496F-93DC-1B9A63987547}">
      <dgm:prSet custT="1"/>
      <dgm:spPr/>
      <dgm:t>
        <a:bodyPr/>
        <a:lstStyle/>
        <a:p>
          <a:pPr>
            <a:defRPr b="1"/>
          </a:pPr>
          <a:r>
            <a:rPr lang="en-US" sz="2200" dirty="0">
              <a:latin typeface="Times New Roman" panose="02020603050405020304" pitchFamily="18" charset="0"/>
              <a:cs typeface="Times New Roman" panose="02020603050405020304" pitchFamily="18" charset="0"/>
            </a:rPr>
            <a:t>Jan. 2024</a:t>
          </a:r>
        </a:p>
      </dgm:t>
    </dgm:pt>
    <dgm:pt modelId="{EC56293B-EA7E-4585-9747-35EAFB7107EF}" type="parTrans" cxnId="{7E5301AB-9D48-4AB6-A91F-561B5BD6E336}">
      <dgm:prSet/>
      <dgm:spPr/>
      <dgm:t>
        <a:bodyPr/>
        <a:lstStyle/>
        <a:p>
          <a:endParaRPr lang="en-US"/>
        </a:p>
      </dgm:t>
    </dgm:pt>
    <dgm:pt modelId="{EEA6C310-4245-47AE-8ED5-912C957E658A}" type="sibTrans" cxnId="{7E5301AB-9D48-4AB6-A91F-561B5BD6E336}">
      <dgm:prSet/>
      <dgm:spPr/>
      <dgm:t>
        <a:bodyPr/>
        <a:lstStyle/>
        <a:p>
          <a:endParaRPr lang="en-US"/>
        </a:p>
      </dgm:t>
    </dgm:pt>
    <dgm:pt modelId="{7F4DC3F9-F05F-41D7-A264-1430BE1D3A5D}">
      <dgm:prSet custT="1"/>
      <dgm:spPr/>
      <dgm:t>
        <a:bodyPr/>
        <a:lstStyle/>
        <a:p>
          <a:r>
            <a:rPr lang="en-US" sz="1800" dirty="0">
              <a:latin typeface="Times New Roman" panose="02020603050405020304" pitchFamily="18" charset="0"/>
              <a:cs typeface="Times New Roman" panose="02020603050405020304" pitchFamily="18" charset="0"/>
            </a:rPr>
            <a:t>Encoder Layer</a:t>
          </a:r>
        </a:p>
      </dgm:t>
    </dgm:pt>
    <dgm:pt modelId="{883F02CA-A8AC-4020-A3B9-666CF77DCB17}" type="parTrans" cxnId="{B12C0420-0AE4-48B4-935A-E7A338547115}">
      <dgm:prSet/>
      <dgm:spPr/>
      <dgm:t>
        <a:bodyPr/>
        <a:lstStyle/>
        <a:p>
          <a:endParaRPr lang="en-US"/>
        </a:p>
      </dgm:t>
    </dgm:pt>
    <dgm:pt modelId="{9B61D11F-D124-410B-B670-4D0A7A34E514}" type="sibTrans" cxnId="{B12C0420-0AE4-48B4-935A-E7A338547115}">
      <dgm:prSet/>
      <dgm:spPr/>
      <dgm:t>
        <a:bodyPr/>
        <a:lstStyle/>
        <a:p>
          <a:endParaRPr lang="en-US"/>
        </a:p>
      </dgm:t>
    </dgm:pt>
    <dgm:pt modelId="{D79436DB-3BB9-42B3-8C4A-8AC7CF9B5D83}">
      <dgm:prSet custT="1"/>
      <dgm:spPr/>
      <dgm:t>
        <a:bodyPr/>
        <a:lstStyle/>
        <a:p>
          <a:pPr>
            <a:defRPr b="1"/>
          </a:pPr>
          <a:r>
            <a:rPr lang="en-US" sz="2200" dirty="0">
              <a:latin typeface="Times New Roman" panose="02020603050405020304" pitchFamily="18" charset="0"/>
              <a:cs typeface="Times New Roman" panose="02020603050405020304" pitchFamily="18" charset="0"/>
            </a:rPr>
            <a:t>Feb. 2024</a:t>
          </a:r>
        </a:p>
      </dgm:t>
    </dgm:pt>
    <dgm:pt modelId="{52BB2F97-00B0-428A-BD49-46353BA2BA14}" type="parTrans" cxnId="{714D7C66-6372-4176-AFE7-A5C23F69A07A}">
      <dgm:prSet/>
      <dgm:spPr/>
      <dgm:t>
        <a:bodyPr/>
        <a:lstStyle/>
        <a:p>
          <a:endParaRPr lang="en-US"/>
        </a:p>
      </dgm:t>
    </dgm:pt>
    <dgm:pt modelId="{167A0F89-34CF-4E5D-AB25-5E2B5DA778B3}" type="sibTrans" cxnId="{714D7C66-6372-4176-AFE7-A5C23F69A07A}">
      <dgm:prSet/>
      <dgm:spPr/>
      <dgm:t>
        <a:bodyPr/>
        <a:lstStyle/>
        <a:p>
          <a:endParaRPr lang="en-US"/>
        </a:p>
      </dgm:t>
    </dgm:pt>
    <dgm:pt modelId="{623878C8-0DCC-416A-8FAA-8623DE1C7EE5}">
      <dgm:prSet custT="1"/>
      <dgm:spPr/>
      <dgm:t>
        <a:bodyPr/>
        <a:lstStyle/>
        <a:p>
          <a:r>
            <a:rPr lang="en-US" sz="1800" dirty="0">
              <a:latin typeface="Times New Roman" panose="02020603050405020304" pitchFamily="18" charset="0"/>
              <a:cs typeface="Times New Roman" panose="02020603050405020304" pitchFamily="18" charset="0"/>
            </a:rPr>
            <a:t>Decoder Layer</a:t>
          </a:r>
        </a:p>
      </dgm:t>
    </dgm:pt>
    <dgm:pt modelId="{DEAD2830-58B8-44B8-9B2D-1AE8868AB390}" type="parTrans" cxnId="{5D236D14-AD1B-41F9-BAD1-43DA81D2E865}">
      <dgm:prSet/>
      <dgm:spPr/>
      <dgm:t>
        <a:bodyPr/>
        <a:lstStyle/>
        <a:p>
          <a:endParaRPr lang="en-US"/>
        </a:p>
      </dgm:t>
    </dgm:pt>
    <dgm:pt modelId="{95E56E22-7767-433B-B309-4AC8C2C8AF79}" type="sibTrans" cxnId="{5D236D14-AD1B-41F9-BAD1-43DA81D2E865}">
      <dgm:prSet/>
      <dgm:spPr/>
      <dgm:t>
        <a:bodyPr/>
        <a:lstStyle/>
        <a:p>
          <a:endParaRPr lang="en-US"/>
        </a:p>
      </dgm:t>
    </dgm:pt>
    <dgm:pt modelId="{684712AD-79E5-463D-BA3D-BA351CCA43BC}">
      <dgm:prSet custT="1"/>
      <dgm:spPr/>
      <dgm:t>
        <a:bodyPr/>
        <a:lstStyle/>
        <a:p>
          <a:pPr>
            <a:defRPr b="1"/>
          </a:pPr>
          <a:r>
            <a:rPr lang="en-US" sz="2200" dirty="0">
              <a:latin typeface="Times New Roman" panose="02020603050405020304" pitchFamily="18" charset="0"/>
              <a:cs typeface="Times New Roman" panose="02020603050405020304" pitchFamily="18" charset="0"/>
            </a:rPr>
            <a:t>Mar. 2024</a:t>
          </a:r>
        </a:p>
      </dgm:t>
    </dgm:pt>
    <dgm:pt modelId="{6653047C-2955-4414-AAAE-F676C623B1FA}" type="parTrans" cxnId="{FC911323-91E6-489B-8BF3-FC637E308991}">
      <dgm:prSet/>
      <dgm:spPr/>
      <dgm:t>
        <a:bodyPr/>
        <a:lstStyle/>
        <a:p>
          <a:endParaRPr lang="en-US"/>
        </a:p>
      </dgm:t>
    </dgm:pt>
    <dgm:pt modelId="{E602B2B6-B233-4290-BEE8-D8D9EFFCD1C6}" type="sibTrans" cxnId="{FC911323-91E6-489B-8BF3-FC637E308991}">
      <dgm:prSet/>
      <dgm:spPr/>
      <dgm:t>
        <a:bodyPr/>
        <a:lstStyle/>
        <a:p>
          <a:endParaRPr lang="en-US"/>
        </a:p>
      </dgm:t>
    </dgm:pt>
    <dgm:pt modelId="{38CBB876-5F7A-480E-B74B-2FD48808F32C}">
      <dgm:prSet custT="1"/>
      <dgm:spPr/>
      <dgm:t>
        <a:bodyPr/>
        <a:lstStyle/>
        <a:p>
          <a:r>
            <a:rPr lang="en-US" sz="1800" dirty="0">
              <a:latin typeface="Times New Roman" panose="02020603050405020304" pitchFamily="18" charset="0"/>
              <a:cs typeface="Times New Roman" panose="02020603050405020304" pitchFamily="18" charset="0"/>
            </a:rPr>
            <a:t>Transformer and training</a:t>
          </a:r>
        </a:p>
      </dgm:t>
    </dgm:pt>
    <dgm:pt modelId="{1C97251F-5A03-45C1-A8C3-7A77BE59AD5C}" type="parTrans" cxnId="{883DBD27-FB87-4D42-BABC-7A35B0D830FF}">
      <dgm:prSet/>
      <dgm:spPr/>
      <dgm:t>
        <a:bodyPr/>
        <a:lstStyle/>
        <a:p>
          <a:endParaRPr lang="en-US"/>
        </a:p>
      </dgm:t>
    </dgm:pt>
    <dgm:pt modelId="{AE0721ED-599B-4643-AEFF-DCC3D6681E11}" type="sibTrans" cxnId="{883DBD27-FB87-4D42-BABC-7A35B0D830FF}">
      <dgm:prSet/>
      <dgm:spPr/>
      <dgm:t>
        <a:bodyPr/>
        <a:lstStyle/>
        <a:p>
          <a:endParaRPr lang="en-US"/>
        </a:p>
      </dgm:t>
    </dgm:pt>
    <dgm:pt modelId="{AEEF39FC-9AF1-45F7-9BB4-85C8179F2CF3}">
      <dgm:prSet custT="1"/>
      <dgm:spPr/>
      <dgm:t>
        <a:bodyPr/>
        <a:lstStyle/>
        <a:p>
          <a:r>
            <a:rPr lang="en-US" sz="1800" dirty="0">
              <a:latin typeface="Times New Roman" panose="02020603050405020304" pitchFamily="18" charset="0"/>
              <a:cs typeface="Times New Roman" panose="02020603050405020304" pitchFamily="18" charset="0"/>
            </a:rPr>
            <a:t>Testing</a:t>
          </a:r>
        </a:p>
      </dgm:t>
    </dgm:pt>
    <dgm:pt modelId="{6B70279C-B4F2-415A-ABA0-508DC4157348}" type="parTrans" cxnId="{E6B8A1A2-8BE3-4E82-A06D-2F92A9996A52}">
      <dgm:prSet/>
      <dgm:spPr/>
      <dgm:t>
        <a:bodyPr/>
        <a:lstStyle/>
        <a:p>
          <a:endParaRPr lang="en-IN"/>
        </a:p>
      </dgm:t>
    </dgm:pt>
    <dgm:pt modelId="{6EA1C8E5-2E53-430C-86DB-5613C77A70E0}" type="sibTrans" cxnId="{E6B8A1A2-8BE3-4E82-A06D-2F92A9996A52}">
      <dgm:prSet/>
      <dgm:spPr/>
      <dgm:t>
        <a:bodyPr/>
        <a:lstStyle/>
        <a:p>
          <a:endParaRPr lang="en-IN"/>
        </a:p>
      </dgm:t>
    </dgm:pt>
    <dgm:pt modelId="{0121DDBE-5B3C-40C2-8AD5-4759CB6EE2CC}">
      <dgm:prSet custT="1"/>
      <dgm:spPr/>
      <dgm:t>
        <a:bodyPr/>
        <a:lstStyle/>
        <a:p>
          <a:pPr>
            <a:defRPr b="1"/>
          </a:pPr>
          <a:r>
            <a:rPr lang="en-US" sz="2200" dirty="0">
              <a:latin typeface="Times New Roman" panose="02020603050405020304" pitchFamily="18" charset="0"/>
              <a:cs typeface="Times New Roman" panose="02020603050405020304" pitchFamily="18" charset="0"/>
            </a:rPr>
            <a:t>Apr. 2024</a:t>
          </a:r>
        </a:p>
      </dgm:t>
    </dgm:pt>
    <dgm:pt modelId="{14F9ACD9-0491-4612-99B3-9EB5C82184A7}" type="parTrans" cxnId="{9E9C18BC-1192-406A-A1D5-C73D725FB07B}">
      <dgm:prSet/>
      <dgm:spPr/>
      <dgm:t>
        <a:bodyPr/>
        <a:lstStyle/>
        <a:p>
          <a:endParaRPr lang="en-IN"/>
        </a:p>
      </dgm:t>
    </dgm:pt>
    <dgm:pt modelId="{E21F6365-9CD9-4DEB-B112-C09B2E4BF4C8}" type="sibTrans" cxnId="{9E9C18BC-1192-406A-A1D5-C73D725FB07B}">
      <dgm:prSet/>
      <dgm:spPr/>
      <dgm:t>
        <a:bodyPr/>
        <a:lstStyle/>
        <a:p>
          <a:endParaRPr lang="en-IN"/>
        </a:p>
      </dgm:t>
    </dgm:pt>
    <dgm:pt modelId="{B0EC5614-0D8D-4C9D-9AE3-E3C09CB3C828}">
      <dgm:prSet custT="1"/>
      <dgm:spPr/>
      <dgm:t>
        <a:bodyPr/>
        <a:lstStyle/>
        <a:p>
          <a:r>
            <a:rPr lang="en-US" sz="1800" dirty="0">
              <a:latin typeface="Times New Roman" panose="02020603050405020304" pitchFamily="18" charset="0"/>
              <a:cs typeface="Times New Roman" panose="02020603050405020304" pitchFamily="18" charset="0"/>
            </a:rPr>
            <a:t>Deployment </a:t>
          </a:r>
        </a:p>
      </dgm:t>
    </dgm:pt>
    <dgm:pt modelId="{C6740D6C-DD9F-4C65-912C-E3593D4579FB}" type="parTrans" cxnId="{F00281B9-B093-4085-9B10-8470D3269EFE}">
      <dgm:prSet/>
      <dgm:spPr/>
      <dgm:t>
        <a:bodyPr/>
        <a:lstStyle/>
        <a:p>
          <a:endParaRPr lang="en-IN"/>
        </a:p>
      </dgm:t>
    </dgm:pt>
    <dgm:pt modelId="{E1E30462-80B5-479B-9DDB-BF4848EDEF14}" type="sibTrans" cxnId="{F00281B9-B093-4085-9B10-8470D3269EFE}">
      <dgm:prSet/>
      <dgm:spPr/>
      <dgm:t>
        <a:bodyPr/>
        <a:lstStyle/>
        <a:p>
          <a:endParaRPr lang="en-IN"/>
        </a:p>
      </dgm:t>
    </dgm:pt>
    <dgm:pt modelId="{862AE897-8173-4F45-9628-9D277D73B77D}">
      <dgm:prSet custT="1"/>
      <dgm:spPr/>
      <dgm:t>
        <a:bodyPr/>
        <a:lstStyle/>
        <a:p>
          <a:pPr>
            <a:defRPr b="1"/>
          </a:pPr>
          <a:r>
            <a:rPr lang="en-US" sz="2200" dirty="0">
              <a:latin typeface="Times New Roman" panose="02020603050405020304" pitchFamily="18" charset="0"/>
              <a:cs typeface="Times New Roman" panose="02020603050405020304" pitchFamily="18" charset="0"/>
            </a:rPr>
            <a:t>May. 2024</a:t>
          </a:r>
        </a:p>
      </dgm:t>
    </dgm:pt>
    <dgm:pt modelId="{531DB735-88DD-41FE-8743-9DF5D491136D}" type="parTrans" cxnId="{645707BF-EF09-4405-A960-65B34C2B56A6}">
      <dgm:prSet/>
      <dgm:spPr/>
      <dgm:t>
        <a:bodyPr/>
        <a:lstStyle/>
        <a:p>
          <a:endParaRPr lang="en-IN"/>
        </a:p>
      </dgm:t>
    </dgm:pt>
    <dgm:pt modelId="{420CD89B-931D-4A5F-A684-01B673D42B70}" type="sibTrans" cxnId="{645707BF-EF09-4405-A960-65B34C2B56A6}">
      <dgm:prSet/>
      <dgm:spPr/>
      <dgm:t>
        <a:bodyPr/>
        <a:lstStyle/>
        <a:p>
          <a:endParaRPr lang="en-IN"/>
        </a:p>
      </dgm:t>
    </dgm:pt>
    <dgm:pt modelId="{D1742FB3-D9DA-4288-AA39-157CEC523909}" type="pres">
      <dgm:prSet presAssocID="{9158DFDF-94F6-4249-A869-6BD6D3ABD476}" presName="root" presStyleCnt="0">
        <dgm:presLayoutVars>
          <dgm:chMax/>
          <dgm:chPref/>
          <dgm:animLvl val="lvl"/>
        </dgm:presLayoutVars>
      </dgm:prSet>
      <dgm:spPr/>
    </dgm:pt>
    <dgm:pt modelId="{091E2D3C-90BA-4ACE-A7ED-423178B6E1E2}" type="pres">
      <dgm:prSet presAssocID="{9158DFDF-94F6-4249-A869-6BD6D3ABD476}" presName="divider" presStyleLbl="fgAcc1" presStyleIdx="0" presStyleCnt="9"/>
      <dgm:spPr>
        <a:solidFill>
          <a:schemeClr val="dk2">
            <a:alpha val="90000"/>
            <a:tint val="40000"/>
            <a:hueOff val="0"/>
            <a:satOff val="0"/>
            <a:lumOff val="0"/>
            <a:alphaOff val="0"/>
          </a:schemeClr>
        </a:solidFill>
        <a:ln w="19050" cap="flat" cmpd="sng" algn="ctr">
          <a:solidFill>
            <a:schemeClr val="dk2">
              <a:hueOff val="0"/>
              <a:satOff val="0"/>
              <a:lumOff val="0"/>
              <a:alphaOff val="0"/>
            </a:schemeClr>
          </a:solidFill>
          <a:prstDash val="solid"/>
          <a:miter lim="800000"/>
          <a:tailEnd type="triangle" w="lg" len="lg"/>
        </a:ln>
        <a:effectLst/>
      </dgm:spPr>
    </dgm:pt>
    <dgm:pt modelId="{4575331C-4DEC-473F-B95C-A794AE20B917}" type="pres">
      <dgm:prSet presAssocID="{9158DFDF-94F6-4249-A869-6BD6D3ABD476}" presName="nodes" presStyleCnt="0">
        <dgm:presLayoutVars>
          <dgm:chMax/>
          <dgm:chPref/>
          <dgm:animLvl val="lvl"/>
        </dgm:presLayoutVars>
      </dgm:prSet>
      <dgm:spPr/>
    </dgm:pt>
    <dgm:pt modelId="{39ADF73A-3EE3-41BA-A41E-7F560E0BB42C}" type="pres">
      <dgm:prSet presAssocID="{460CD7B3-19A0-4F2B-9183-9DF3C78DC285}" presName="composite" presStyleCnt="0"/>
      <dgm:spPr/>
    </dgm:pt>
    <dgm:pt modelId="{BB465FDA-1D1F-401B-A80C-5705E19424B8}" type="pres">
      <dgm:prSet presAssocID="{460CD7B3-19A0-4F2B-9183-9DF3C78DC285}" presName="ConnectorPoint" presStyleLbl="lnNode1" presStyleIdx="0"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15ACAE7D-A843-4972-ACA6-F79989030A7E}" type="pres">
      <dgm:prSet presAssocID="{460CD7B3-19A0-4F2B-9183-9DF3C78DC285}" presName="DropPinPlaceHolder" presStyleCnt="0"/>
      <dgm:spPr/>
    </dgm:pt>
    <dgm:pt modelId="{37F6526C-7B7A-4C1E-A13A-4C0098EDC1BB}" type="pres">
      <dgm:prSet presAssocID="{460CD7B3-19A0-4F2B-9183-9DF3C78DC285}" presName="DropPin" presStyleLbl="alignNode1" presStyleIdx="0" presStyleCnt="8"/>
      <dgm:spPr/>
    </dgm:pt>
    <dgm:pt modelId="{D10CCA25-097E-4A96-BC50-D3282A208DED}" type="pres">
      <dgm:prSet presAssocID="{460CD7B3-19A0-4F2B-9183-9DF3C78DC285}" presName="Ellipse" presStyleLbl="fgAcc1" presStyleIdx="1"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0FF032F2-DDAF-43BA-9434-C093526ED2A8}" type="pres">
      <dgm:prSet presAssocID="{460CD7B3-19A0-4F2B-9183-9DF3C78DC285}" presName="L2TextContainer" presStyleLbl="revTx" presStyleIdx="0" presStyleCnt="16">
        <dgm:presLayoutVars>
          <dgm:bulletEnabled val="1"/>
        </dgm:presLayoutVars>
      </dgm:prSet>
      <dgm:spPr/>
    </dgm:pt>
    <dgm:pt modelId="{B127F5F8-FBAB-4F3B-9F15-D8BD2BC949AD}" type="pres">
      <dgm:prSet presAssocID="{460CD7B3-19A0-4F2B-9183-9DF3C78DC285}" presName="L1TextContainer" presStyleLbl="revTx" presStyleIdx="1" presStyleCnt="16">
        <dgm:presLayoutVars>
          <dgm:chMax val="1"/>
          <dgm:chPref val="1"/>
          <dgm:bulletEnabled val="1"/>
        </dgm:presLayoutVars>
      </dgm:prSet>
      <dgm:spPr/>
    </dgm:pt>
    <dgm:pt modelId="{D36CBFAC-7B0F-40CB-8489-64C772A7C4F9}" type="pres">
      <dgm:prSet presAssocID="{460CD7B3-19A0-4F2B-9183-9DF3C78DC285}" presName="ConnectLine" presStyleLbl="sibTrans1D1" presStyleIdx="0" presStyleCnt="8"/>
      <dgm:spPr>
        <a:noFill/>
        <a:ln w="12700" cap="flat" cmpd="sng" algn="ctr">
          <a:solidFill>
            <a:schemeClr val="dk2">
              <a:hueOff val="0"/>
              <a:satOff val="0"/>
              <a:lumOff val="0"/>
              <a:alphaOff val="0"/>
            </a:schemeClr>
          </a:solidFill>
          <a:prstDash val="dash"/>
          <a:miter lim="800000"/>
        </a:ln>
        <a:effectLst/>
      </dgm:spPr>
    </dgm:pt>
    <dgm:pt modelId="{F96F30AF-C1F7-4D91-9198-E69E33C4DC95}" type="pres">
      <dgm:prSet presAssocID="{460CD7B3-19A0-4F2B-9183-9DF3C78DC285}" presName="EmptyPlaceHolder" presStyleCnt="0"/>
      <dgm:spPr/>
    </dgm:pt>
    <dgm:pt modelId="{0C5B306A-19B8-4C5B-A665-3B9B2E4C6968}" type="pres">
      <dgm:prSet presAssocID="{6B272462-769A-4C7C-B53F-DC56354A1D84}" presName="spaceBetweenRectangles" presStyleCnt="0"/>
      <dgm:spPr/>
    </dgm:pt>
    <dgm:pt modelId="{2476A789-AB39-41A5-95AD-AEB7DAFA310B}" type="pres">
      <dgm:prSet presAssocID="{014FB42D-35CC-4042-8F32-4D115F4BA436}" presName="composite" presStyleCnt="0"/>
      <dgm:spPr/>
    </dgm:pt>
    <dgm:pt modelId="{7EDE80DB-4993-4374-BE2C-3343F037D0F7}" type="pres">
      <dgm:prSet presAssocID="{014FB42D-35CC-4042-8F32-4D115F4BA436}" presName="ConnectorPoint" presStyleLbl="lnNode1" presStyleIdx="1"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7AB911E9-12ED-4249-9A61-B7656DF44FD6}" type="pres">
      <dgm:prSet presAssocID="{014FB42D-35CC-4042-8F32-4D115F4BA436}" presName="DropPinPlaceHolder" presStyleCnt="0"/>
      <dgm:spPr/>
    </dgm:pt>
    <dgm:pt modelId="{C3AA7985-E561-400F-A11F-A8BDA046E106}" type="pres">
      <dgm:prSet presAssocID="{014FB42D-35CC-4042-8F32-4D115F4BA436}" presName="DropPin" presStyleLbl="alignNode1" presStyleIdx="1" presStyleCnt="8"/>
      <dgm:spPr/>
    </dgm:pt>
    <dgm:pt modelId="{496A2587-868F-4D68-A66A-706270CB8295}" type="pres">
      <dgm:prSet presAssocID="{014FB42D-35CC-4042-8F32-4D115F4BA436}" presName="Ellipse" presStyleLbl="fgAcc1" presStyleIdx="2"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0795695F-3428-44C7-8C41-86BC43C6B5DC}" type="pres">
      <dgm:prSet presAssocID="{014FB42D-35CC-4042-8F32-4D115F4BA436}" presName="L2TextContainer" presStyleLbl="revTx" presStyleIdx="2" presStyleCnt="16">
        <dgm:presLayoutVars>
          <dgm:bulletEnabled val="1"/>
        </dgm:presLayoutVars>
      </dgm:prSet>
      <dgm:spPr/>
    </dgm:pt>
    <dgm:pt modelId="{E41803FF-6895-419E-9854-BE6E911CABF8}" type="pres">
      <dgm:prSet presAssocID="{014FB42D-35CC-4042-8F32-4D115F4BA436}" presName="L1TextContainer" presStyleLbl="revTx" presStyleIdx="3" presStyleCnt="16">
        <dgm:presLayoutVars>
          <dgm:chMax val="1"/>
          <dgm:chPref val="1"/>
          <dgm:bulletEnabled val="1"/>
        </dgm:presLayoutVars>
      </dgm:prSet>
      <dgm:spPr/>
    </dgm:pt>
    <dgm:pt modelId="{5C75429D-63A4-42CA-8868-A41476F69E16}" type="pres">
      <dgm:prSet presAssocID="{014FB42D-35CC-4042-8F32-4D115F4BA436}" presName="ConnectLine" presStyleLbl="sibTrans1D1" presStyleIdx="1" presStyleCnt="8"/>
      <dgm:spPr>
        <a:noFill/>
        <a:ln w="12700" cap="flat" cmpd="sng" algn="ctr">
          <a:solidFill>
            <a:schemeClr val="dk2">
              <a:hueOff val="0"/>
              <a:satOff val="0"/>
              <a:lumOff val="0"/>
              <a:alphaOff val="0"/>
            </a:schemeClr>
          </a:solidFill>
          <a:prstDash val="dash"/>
          <a:miter lim="800000"/>
        </a:ln>
        <a:effectLst/>
      </dgm:spPr>
    </dgm:pt>
    <dgm:pt modelId="{EDC080A4-F344-4631-ADC7-544F359C8A07}" type="pres">
      <dgm:prSet presAssocID="{014FB42D-35CC-4042-8F32-4D115F4BA436}" presName="EmptyPlaceHolder" presStyleCnt="0"/>
      <dgm:spPr/>
    </dgm:pt>
    <dgm:pt modelId="{322A1A1F-7F38-418C-A188-BFA91A823C2A}" type="pres">
      <dgm:prSet presAssocID="{F8B98610-0632-431E-8CAD-E87F0BA914F0}" presName="spaceBetweenRectangles" presStyleCnt="0"/>
      <dgm:spPr/>
    </dgm:pt>
    <dgm:pt modelId="{3BC7B796-D4AE-4BB8-B1D8-A0D85CE64871}" type="pres">
      <dgm:prSet presAssocID="{BA100F3A-94FB-4517-AB4B-E5EAF4C4243F}" presName="composite" presStyleCnt="0"/>
      <dgm:spPr/>
    </dgm:pt>
    <dgm:pt modelId="{348F4394-0844-4895-95C5-58BABB839F2D}" type="pres">
      <dgm:prSet presAssocID="{BA100F3A-94FB-4517-AB4B-E5EAF4C4243F}" presName="ConnectorPoint" presStyleLbl="lnNode1" presStyleIdx="2"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7A4811B8-F812-43EC-ACD8-EABD7BB1757C}" type="pres">
      <dgm:prSet presAssocID="{BA100F3A-94FB-4517-AB4B-E5EAF4C4243F}" presName="DropPinPlaceHolder" presStyleCnt="0"/>
      <dgm:spPr/>
    </dgm:pt>
    <dgm:pt modelId="{29DBE08B-B419-4A27-B379-68952C31CF6A}" type="pres">
      <dgm:prSet presAssocID="{BA100F3A-94FB-4517-AB4B-E5EAF4C4243F}" presName="DropPin" presStyleLbl="alignNode1" presStyleIdx="2" presStyleCnt="8"/>
      <dgm:spPr/>
    </dgm:pt>
    <dgm:pt modelId="{180C7860-96D7-4D11-AD92-76C9860E8EF7}" type="pres">
      <dgm:prSet presAssocID="{BA100F3A-94FB-4517-AB4B-E5EAF4C4243F}" presName="Ellipse" presStyleLbl="fgAcc1" presStyleIdx="3"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5CB01C6D-EF5F-4BFE-B502-94890F682C3D}" type="pres">
      <dgm:prSet presAssocID="{BA100F3A-94FB-4517-AB4B-E5EAF4C4243F}" presName="L2TextContainer" presStyleLbl="revTx" presStyleIdx="4" presStyleCnt="16">
        <dgm:presLayoutVars>
          <dgm:bulletEnabled val="1"/>
        </dgm:presLayoutVars>
      </dgm:prSet>
      <dgm:spPr/>
    </dgm:pt>
    <dgm:pt modelId="{F34A6781-73F5-43B5-AB95-ADD228D06FAD}" type="pres">
      <dgm:prSet presAssocID="{BA100F3A-94FB-4517-AB4B-E5EAF4C4243F}" presName="L1TextContainer" presStyleLbl="revTx" presStyleIdx="5" presStyleCnt="16">
        <dgm:presLayoutVars>
          <dgm:chMax val="1"/>
          <dgm:chPref val="1"/>
          <dgm:bulletEnabled val="1"/>
        </dgm:presLayoutVars>
      </dgm:prSet>
      <dgm:spPr/>
    </dgm:pt>
    <dgm:pt modelId="{55CBE9BB-F5B4-4887-A0B9-EFF2DCC49E82}" type="pres">
      <dgm:prSet presAssocID="{BA100F3A-94FB-4517-AB4B-E5EAF4C4243F}" presName="ConnectLine" presStyleLbl="sibTrans1D1" presStyleIdx="2" presStyleCnt="8"/>
      <dgm:spPr>
        <a:noFill/>
        <a:ln w="12700" cap="flat" cmpd="sng" algn="ctr">
          <a:solidFill>
            <a:schemeClr val="dk2">
              <a:hueOff val="0"/>
              <a:satOff val="0"/>
              <a:lumOff val="0"/>
              <a:alphaOff val="0"/>
            </a:schemeClr>
          </a:solidFill>
          <a:prstDash val="dash"/>
          <a:miter lim="800000"/>
        </a:ln>
        <a:effectLst/>
      </dgm:spPr>
    </dgm:pt>
    <dgm:pt modelId="{40CDE59A-6DB9-46F8-82A5-0887FB3EB0BE}" type="pres">
      <dgm:prSet presAssocID="{BA100F3A-94FB-4517-AB4B-E5EAF4C4243F}" presName="EmptyPlaceHolder" presStyleCnt="0"/>
      <dgm:spPr/>
    </dgm:pt>
    <dgm:pt modelId="{D4391EA8-FD8C-4D1E-B149-B658FF72A556}" type="pres">
      <dgm:prSet presAssocID="{616B641A-D7A2-42AA-82D4-629437857B9C}" presName="spaceBetweenRectangles" presStyleCnt="0"/>
      <dgm:spPr/>
    </dgm:pt>
    <dgm:pt modelId="{370CDE3A-5CF3-4B71-80CD-9CD74F941764}" type="pres">
      <dgm:prSet presAssocID="{B220060F-3F83-496F-93DC-1B9A63987547}" presName="composite" presStyleCnt="0"/>
      <dgm:spPr/>
    </dgm:pt>
    <dgm:pt modelId="{F1AA6ADB-F413-45C4-A6B7-D3D19EE89FDE}" type="pres">
      <dgm:prSet presAssocID="{B220060F-3F83-496F-93DC-1B9A63987547}" presName="ConnectorPoint" presStyleLbl="lnNode1" presStyleIdx="3"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E1CEDDA4-F596-401D-9335-4DB9CAB06D33}" type="pres">
      <dgm:prSet presAssocID="{B220060F-3F83-496F-93DC-1B9A63987547}" presName="DropPinPlaceHolder" presStyleCnt="0"/>
      <dgm:spPr/>
    </dgm:pt>
    <dgm:pt modelId="{0A2D64D3-69C6-4DF2-9043-B5E413A6C7F6}" type="pres">
      <dgm:prSet presAssocID="{B220060F-3F83-496F-93DC-1B9A63987547}" presName="DropPin" presStyleLbl="alignNode1" presStyleIdx="3" presStyleCnt="8"/>
      <dgm:spPr/>
    </dgm:pt>
    <dgm:pt modelId="{117696C5-477D-4407-AE8B-2247A6366870}" type="pres">
      <dgm:prSet presAssocID="{B220060F-3F83-496F-93DC-1B9A63987547}" presName="Ellipse" presStyleLbl="fgAcc1" presStyleIdx="4"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7C64516E-D663-4DE7-A00B-018348A5C006}" type="pres">
      <dgm:prSet presAssocID="{B220060F-3F83-496F-93DC-1B9A63987547}" presName="L2TextContainer" presStyleLbl="revTx" presStyleIdx="6" presStyleCnt="16">
        <dgm:presLayoutVars>
          <dgm:bulletEnabled val="1"/>
        </dgm:presLayoutVars>
      </dgm:prSet>
      <dgm:spPr/>
    </dgm:pt>
    <dgm:pt modelId="{637AFACB-F61D-4249-A132-2BDE34DAE474}" type="pres">
      <dgm:prSet presAssocID="{B220060F-3F83-496F-93DC-1B9A63987547}" presName="L1TextContainer" presStyleLbl="revTx" presStyleIdx="7" presStyleCnt="16">
        <dgm:presLayoutVars>
          <dgm:chMax val="1"/>
          <dgm:chPref val="1"/>
          <dgm:bulletEnabled val="1"/>
        </dgm:presLayoutVars>
      </dgm:prSet>
      <dgm:spPr/>
    </dgm:pt>
    <dgm:pt modelId="{A7AC9086-2ADD-459C-A064-67A52C45D0A7}" type="pres">
      <dgm:prSet presAssocID="{B220060F-3F83-496F-93DC-1B9A63987547}" presName="ConnectLine" presStyleLbl="sibTrans1D1" presStyleIdx="3" presStyleCnt="8"/>
      <dgm:spPr>
        <a:noFill/>
        <a:ln w="12700" cap="flat" cmpd="sng" algn="ctr">
          <a:solidFill>
            <a:schemeClr val="dk2">
              <a:hueOff val="0"/>
              <a:satOff val="0"/>
              <a:lumOff val="0"/>
              <a:alphaOff val="0"/>
            </a:schemeClr>
          </a:solidFill>
          <a:prstDash val="dash"/>
          <a:miter lim="800000"/>
        </a:ln>
        <a:effectLst/>
      </dgm:spPr>
    </dgm:pt>
    <dgm:pt modelId="{41A5C52B-58F4-4C54-BBC6-66DCE04D2DFE}" type="pres">
      <dgm:prSet presAssocID="{B220060F-3F83-496F-93DC-1B9A63987547}" presName="EmptyPlaceHolder" presStyleCnt="0"/>
      <dgm:spPr/>
    </dgm:pt>
    <dgm:pt modelId="{F13DB6DA-B96B-4538-8F96-D30A7F3E814B}" type="pres">
      <dgm:prSet presAssocID="{EEA6C310-4245-47AE-8ED5-912C957E658A}" presName="spaceBetweenRectangles" presStyleCnt="0"/>
      <dgm:spPr/>
    </dgm:pt>
    <dgm:pt modelId="{DC0599B0-A334-4651-A325-C64D55B03097}" type="pres">
      <dgm:prSet presAssocID="{D79436DB-3BB9-42B3-8C4A-8AC7CF9B5D83}" presName="composite" presStyleCnt="0"/>
      <dgm:spPr/>
    </dgm:pt>
    <dgm:pt modelId="{FDB76E6B-AB90-46E6-80F8-0EE5EFC74163}" type="pres">
      <dgm:prSet presAssocID="{D79436DB-3BB9-42B3-8C4A-8AC7CF9B5D83}" presName="ConnectorPoint" presStyleLbl="lnNode1" presStyleIdx="4"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89170DEE-96FD-4D46-B9AF-EC6EE1440672}" type="pres">
      <dgm:prSet presAssocID="{D79436DB-3BB9-42B3-8C4A-8AC7CF9B5D83}" presName="DropPinPlaceHolder" presStyleCnt="0"/>
      <dgm:spPr/>
    </dgm:pt>
    <dgm:pt modelId="{E09EFF68-244B-4AE6-BB8C-B4C3E98359F2}" type="pres">
      <dgm:prSet presAssocID="{D79436DB-3BB9-42B3-8C4A-8AC7CF9B5D83}" presName="DropPin" presStyleLbl="alignNode1" presStyleIdx="4" presStyleCnt="8"/>
      <dgm:spPr/>
    </dgm:pt>
    <dgm:pt modelId="{78D8284B-6B00-425C-B1AE-2E8D7AB9D951}" type="pres">
      <dgm:prSet presAssocID="{D79436DB-3BB9-42B3-8C4A-8AC7CF9B5D83}" presName="Ellipse" presStyleLbl="fgAcc1" presStyleIdx="5"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42CB9987-79B3-488B-AAAE-946720102885}" type="pres">
      <dgm:prSet presAssocID="{D79436DB-3BB9-42B3-8C4A-8AC7CF9B5D83}" presName="L2TextContainer" presStyleLbl="revTx" presStyleIdx="8" presStyleCnt="16">
        <dgm:presLayoutVars>
          <dgm:bulletEnabled val="1"/>
        </dgm:presLayoutVars>
      </dgm:prSet>
      <dgm:spPr/>
    </dgm:pt>
    <dgm:pt modelId="{60914AE6-C8CE-4BFA-B172-ACE71AC6903A}" type="pres">
      <dgm:prSet presAssocID="{D79436DB-3BB9-42B3-8C4A-8AC7CF9B5D83}" presName="L1TextContainer" presStyleLbl="revTx" presStyleIdx="9" presStyleCnt="16">
        <dgm:presLayoutVars>
          <dgm:chMax val="1"/>
          <dgm:chPref val="1"/>
          <dgm:bulletEnabled val="1"/>
        </dgm:presLayoutVars>
      </dgm:prSet>
      <dgm:spPr/>
    </dgm:pt>
    <dgm:pt modelId="{435499B1-5B6B-4AC9-A654-2691DD01C624}" type="pres">
      <dgm:prSet presAssocID="{D79436DB-3BB9-42B3-8C4A-8AC7CF9B5D83}" presName="ConnectLine" presStyleLbl="sibTrans1D1" presStyleIdx="4" presStyleCnt="8"/>
      <dgm:spPr>
        <a:noFill/>
        <a:ln w="12700" cap="flat" cmpd="sng" algn="ctr">
          <a:solidFill>
            <a:schemeClr val="dk2">
              <a:hueOff val="0"/>
              <a:satOff val="0"/>
              <a:lumOff val="0"/>
              <a:alphaOff val="0"/>
            </a:schemeClr>
          </a:solidFill>
          <a:prstDash val="dash"/>
          <a:miter lim="800000"/>
        </a:ln>
        <a:effectLst/>
      </dgm:spPr>
    </dgm:pt>
    <dgm:pt modelId="{5D5B19BA-EDD6-44BA-A778-ABEE565108E2}" type="pres">
      <dgm:prSet presAssocID="{D79436DB-3BB9-42B3-8C4A-8AC7CF9B5D83}" presName="EmptyPlaceHolder" presStyleCnt="0"/>
      <dgm:spPr/>
    </dgm:pt>
    <dgm:pt modelId="{E0DD91A8-2606-471E-B9CB-0E7F4F06C57D}" type="pres">
      <dgm:prSet presAssocID="{167A0F89-34CF-4E5D-AB25-5E2B5DA778B3}" presName="spaceBetweenRectangles" presStyleCnt="0"/>
      <dgm:spPr/>
    </dgm:pt>
    <dgm:pt modelId="{2FB2440F-574D-49C8-B81A-4F2F57DE24DB}" type="pres">
      <dgm:prSet presAssocID="{684712AD-79E5-463D-BA3D-BA351CCA43BC}" presName="composite" presStyleCnt="0"/>
      <dgm:spPr/>
    </dgm:pt>
    <dgm:pt modelId="{CC8CEBB8-2BB9-41EA-9923-314A7A0561C0}" type="pres">
      <dgm:prSet presAssocID="{684712AD-79E5-463D-BA3D-BA351CCA43BC}" presName="ConnectorPoint" presStyleLbl="lnNode1" presStyleIdx="5"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9EABDDDA-6B4D-4387-9C7D-5D9E122789F1}" type="pres">
      <dgm:prSet presAssocID="{684712AD-79E5-463D-BA3D-BA351CCA43BC}" presName="DropPinPlaceHolder" presStyleCnt="0"/>
      <dgm:spPr/>
    </dgm:pt>
    <dgm:pt modelId="{CF8F27BD-96A6-4C9E-9989-AC2F82538A34}" type="pres">
      <dgm:prSet presAssocID="{684712AD-79E5-463D-BA3D-BA351CCA43BC}" presName="DropPin" presStyleLbl="alignNode1" presStyleIdx="5" presStyleCnt="8"/>
      <dgm:spPr/>
    </dgm:pt>
    <dgm:pt modelId="{70C2CE25-7DD1-44AF-A07F-641D70DC7C7F}" type="pres">
      <dgm:prSet presAssocID="{684712AD-79E5-463D-BA3D-BA351CCA43BC}" presName="Ellipse" presStyleLbl="fgAcc1" presStyleIdx="6"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5ED358B3-9729-45A3-9DE1-929031A0E4E9}" type="pres">
      <dgm:prSet presAssocID="{684712AD-79E5-463D-BA3D-BA351CCA43BC}" presName="L2TextContainer" presStyleLbl="revTx" presStyleIdx="10" presStyleCnt="16">
        <dgm:presLayoutVars>
          <dgm:bulletEnabled val="1"/>
        </dgm:presLayoutVars>
      </dgm:prSet>
      <dgm:spPr/>
    </dgm:pt>
    <dgm:pt modelId="{91FA25A4-0A2B-4AF8-9161-89D845FC41EB}" type="pres">
      <dgm:prSet presAssocID="{684712AD-79E5-463D-BA3D-BA351CCA43BC}" presName="L1TextContainer" presStyleLbl="revTx" presStyleIdx="11" presStyleCnt="16">
        <dgm:presLayoutVars>
          <dgm:chMax val="1"/>
          <dgm:chPref val="1"/>
          <dgm:bulletEnabled val="1"/>
        </dgm:presLayoutVars>
      </dgm:prSet>
      <dgm:spPr/>
    </dgm:pt>
    <dgm:pt modelId="{151E58D5-E91F-4C7C-B8AA-3F9096256D52}" type="pres">
      <dgm:prSet presAssocID="{684712AD-79E5-463D-BA3D-BA351CCA43BC}" presName="ConnectLine" presStyleLbl="sibTrans1D1" presStyleIdx="5" presStyleCnt="8"/>
      <dgm:spPr>
        <a:noFill/>
        <a:ln w="12700" cap="flat" cmpd="sng" algn="ctr">
          <a:solidFill>
            <a:schemeClr val="dk2">
              <a:hueOff val="0"/>
              <a:satOff val="0"/>
              <a:lumOff val="0"/>
              <a:alphaOff val="0"/>
            </a:schemeClr>
          </a:solidFill>
          <a:prstDash val="dash"/>
          <a:miter lim="800000"/>
        </a:ln>
        <a:effectLst/>
      </dgm:spPr>
    </dgm:pt>
    <dgm:pt modelId="{474D7BB9-E602-4F10-A56F-1C8E8084D4DD}" type="pres">
      <dgm:prSet presAssocID="{684712AD-79E5-463D-BA3D-BA351CCA43BC}" presName="EmptyPlaceHolder" presStyleCnt="0"/>
      <dgm:spPr/>
    </dgm:pt>
    <dgm:pt modelId="{F37B522B-BFF5-44BC-8CA7-7AFED70DFB9D}" type="pres">
      <dgm:prSet presAssocID="{E602B2B6-B233-4290-BEE8-D8D9EFFCD1C6}" presName="spaceBetweenRectangles" presStyleCnt="0"/>
      <dgm:spPr/>
    </dgm:pt>
    <dgm:pt modelId="{7ED9A8E5-4A54-4EAB-BF14-97E6D37870DA}" type="pres">
      <dgm:prSet presAssocID="{0121DDBE-5B3C-40C2-8AD5-4759CB6EE2CC}" presName="composite" presStyleCnt="0"/>
      <dgm:spPr/>
    </dgm:pt>
    <dgm:pt modelId="{7A628E02-C6CA-4BE0-9F89-C4C19101F795}" type="pres">
      <dgm:prSet presAssocID="{0121DDBE-5B3C-40C2-8AD5-4759CB6EE2CC}" presName="ConnectorPoint" presStyleLbl="lnNode1" presStyleIdx="6"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DED069D9-39FE-4602-98EC-E329997C5128}" type="pres">
      <dgm:prSet presAssocID="{0121DDBE-5B3C-40C2-8AD5-4759CB6EE2CC}" presName="DropPinPlaceHolder" presStyleCnt="0"/>
      <dgm:spPr/>
    </dgm:pt>
    <dgm:pt modelId="{CB56A5FC-A671-4C8A-990E-8B14070225A7}" type="pres">
      <dgm:prSet presAssocID="{0121DDBE-5B3C-40C2-8AD5-4759CB6EE2CC}" presName="DropPin" presStyleLbl="alignNode1" presStyleIdx="6" presStyleCnt="8"/>
      <dgm:spPr/>
    </dgm:pt>
    <dgm:pt modelId="{82DA50FF-B4AA-4D01-9CF5-7BF6D43D2C81}" type="pres">
      <dgm:prSet presAssocID="{0121DDBE-5B3C-40C2-8AD5-4759CB6EE2CC}" presName="Ellipse" presStyleLbl="fgAcc1" presStyleIdx="7"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426EEC47-8CFC-45AA-8840-F085F704A45C}" type="pres">
      <dgm:prSet presAssocID="{0121DDBE-5B3C-40C2-8AD5-4759CB6EE2CC}" presName="L2TextContainer" presStyleLbl="revTx" presStyleIdx="12" presStyleCnt="16">
        <dgm:presLayoutVars>
          <dgm:bulletEnabled val="1"/>
        </dgm:presLayoutVars>
      </dgm:prSet>
      <dgm:spPr/>
    </dgm:pt>
    <dgm:pt modelId="{4E356320-693A-4CFF-B873-2A4D61DC93AC}" type="pres">
      <dgm:prSet presAssocID="{0121DDBE-5B3C-40C2-8AD5-4759CB6EE2CC}" presName="L1TextContainer" presStyleLbl="revTx" presStyleIdx="13" presStyleCnt="16">
        <dgm:presLayoutVars>
          <dgm:chMax val="1"/>
          <dgm:chPref val="1"/>
          <dgm:bulletEnabled val="1"/>
        </dgm:presLayoutVars>
      </dgm:prSet>
      <dgm:spPr/>
    </dgm:pt>
    <dgm:pt modelId="{6A9B9900-99F0-4BBC-AF17-DB2566F64E13}" type="pres">
      <dgm:prSet presAssocID="{0121DDBE-5B3C-40C2-8AD5-4759CB6EE2CC}" presName="ConnectLine" presStyleLbl="sibTrans1D1" presStyleIdx="6" presStyleCnt="8"/>
      <dgm:spPr>
        <a:noFill/>
        <a:ln w="12700" cap="flat" cmpd="sng" algn="ctr">
          <a:solidFill>
            <a:schemeClr val="dk2">
              <a:hueOff val="0"/>
              <a:satOff val="0"/>
              <a:lumOff val="0"/>
              <a:alphaOff val="0"/>
            </a:schemeClr>
          </a:solidFill>
          <a:prstDash val="dash"/>
          <a:miter lim="800000"/>
        </a:ln>
        <a:effectLst/>
      </dgm:spPr>
    </dgm:pt>
    <dgm:pt modelId="{2D1FA865-5E4F-4684-93EB-44ED00C2EC8D}" type="pres">
      <dgm:prSet presAssocID="{0121DDBE-5B3C-40C2-8AD5-4759CB6EE2CC}" presName="EmptyPlaceHolder" presStyleCnt="0"/>
      <dgm:spPr/>
    </dgm:pt>
    <dgm:pt modelId="{D0685AF9-E913-4C8E-9729-A5C9FEDFF9A5}" type="pres">
      <dgm:prSet presAssocID="{E21F6365-9CD9-4DEB-B112-C09B2E4BF4C8}" presName="spaceBetweenRectangles" presStyleCnt="0"/>
      <dgm:spPr/>
    </dgm:pt>
    <dgm:pt modelId="{756D5DF1-407B-458F-953A-B33DBA1B3C5E}" type="pres">
      <dgm:prSet presAssocID="{862AE897-8173-4F45-9628-9D277D73B77D}" presName="composite" presStyleCnt="0"/>
      <dgm:spPr/>
    </dgm:pt>
    <dgm:pt modelId="{FF3621A3-058A-4E5C-9AA4-DBDA9380C9C8}" type="pres">
      <dgm:prSet presAssocID="{862AE897-8173-4F45-9628-9D277D73B77D}" presName="ConnectorPoint" presStyleLbl="lnNode1" presStyleIdx="7" presStyleCnt="8"/>
      <dgm:spPr>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gm:spPr>
    </dgm:pt>
    <dgm:pt modelId="{850EFD51-BEB8-4EA1-ACA7-30BEB6A43179}" type="pres">
      <dgm:prSet presAssocID="{862AE897-8173-4F45-9628-9D277D73B77D}" presName="DropPinPlaceHolder" presStyleCnt="0"/>
      <dgm:spPr/>
    </dgm:pt>
    <dgm:pt modelId="{4082223A-C103-4F21-9B56-468036314157}" type="pres">
      <dgm:prSet presAssocID="{862AE897-8173-4F45-9628-9D277D73B77D}" presName="DropPin" presStyleLbl="alignNode1" presStyleIdx="7" presStyleCnt="8"/>
      <dgm:spPr/>
    </dgm:pt>
    <dgm:pt modelId="{69102659-5518-40C7-A1A3-5C143C772846}" type="pres">
      <dgm:prSet presAssocID="{862AE897-8173-4F45-9628-9D277D73B77D}" presName="Ellipse" presStyleLbl="fgAcc1" presStyleIdx="8" presStyleCnt="9"/>
      <dgm:spPr>
        <a:solidFill>
          <a:schemeClr val="dk2">
            <a:alpha val="90000"/>
            <a:tint val="40000"/>
            <a:hueOff val="0"/>
            <a:satOff val="0"/>
            <a:lumOff val="0"/>
            <a:alphaOff val="0"/>
          </a:schemeClr>
        </a:solidFill>
        <a:ln w="19050" cap="flat" cmpd="sng" algn="ctr">
          <a:noFill/>
          <a:prstDash val="solid"/>
          <a:miter lim="800000"/>
        </a:ln>
        <a:effectLst/>
      </dgm:spPr>
    </dgm:pt>
    <dgm:pt modelId="{1117D245-4F53-4A0E-85A4-39DAD5C5D461}" type="pres">
      <dgm:prSet presAssocID="{862AE897-8173-4F45-9628-9D277D73B77D}" presName="L2TextContainer" presStyleLbl="revTx" presStyleIdx="14" presStyleCnt="16">
        <dgm:presLayoutVars>
          <dgm:bulletEnabled val="1"/>
        </dgm:presLayoutVars>
      </dgm:prSet>
      <dgm:spPr/>
    </dgm:pt>
    <dgm:pt modelId="{B4CFC3DE-5B01-412C-8E2B-A084D2898D85}" type="pres">
      <dgm:prSet presAssocID="{862AE897-8173-4F45-9628-9D277D73B77D}" presName="L1TextContainer" presStyleLbl="revTx" presStyleIdx="15" presStyleCnt="16">
        <dgm:presLayoutVars>
          <dgm:chMax val="1"/>
          <dgm:chPref val="1"/>
          <dgm:bulletEnabled val="1"/>
        </dgm:presLayoutVars>
      </dgm:prSet>
      <dgm:spPr/>
    </dgm:pt>
    <dgm:pt modelId="{E940D005-07F3-457C-AC9F-9B700CC5F0F0}" type="pres">
      <dgm:prSet presAssocID="{862AE897-8173-4F45-9628-9D277D73B77D}" presName="ConnectLine" presStyleLbl="sibTrans1D1" presStyleIdx="7" presStyleCnt="8"/>
      <dgm:spPr>
        <a:noFill/>
        <a:ln w="12700" cap="flat" cmpd="sng" algn="ctr">
          <a:solidFill>
            <a:schemeClr val="dk2">
              <a:hueOff val="0"/>
              <a:satOff val="0"/>
              <a:lumOff val="0"/>
              <a:alphaOff val="0"/>
            </a:schemeClr>
          </a:solidFill>
          <a:prstDash val="dash"/>
          <a:miter lim="800000"/>
        </a:ln>
        <a:effectLst/>
      </dgm:spPr>
    </dgm:pt>
    <dgm:pt modelId="{8643DEE2-91C7-4A22-AF8E-E622D7F22449}" type="pres">
      <dgm:prSet presAssocID="{862AE897-8173-4F45-9628-9D277D73B77D}" presName="EmptyPlaceHolder" presStyleCnt="0"/>
      <dgm:spPr/>
    </dgm:pt>
  </dgm:ptLst>
  <dgm:cxnLst>
    <dgm:cxn modelId="{84069A00-F6CC-4AB6-93C3-EC6F85B74486}" type="presOf" srcId="{D79436DB-3BB9-42B3-8C4A-8AC7CF9B5D83}" destId="{60914AE6-C8CE-4BFA-B172-ACE71AC6903A}" srcOrd="0" destOrd="0" presId="urn:microsoft.com/office/officeart/2017/3/layout/DropPinTimeline"/>
    <dgm:cxn modelId="{58F47604-B295-43DA-8F0E-7909276DA086}" type="presOf" srcId="{38CBB876-5F7A-480E-B74B-2FD48808F32C}" destId="{5ED358B3-9729-45A3-9DE1-929031A0E4E9}" srcOrd="0" destOrd="0" presId="urn:microsoft.com/office/officeart/2017/3/layout/DropPinTimeline"/>
    <dgm:cxn modelId="{9FEA9504-A992-475A-9DEA-5429735E061C}" srcId="{014FB42D-35CC-4042-8F32-4D115F4BA436}" destId="{7E6C152F-5990-42FD-B104-431F9A5F4B99}" srcOrd="0" destOrd="0" parTransId="{2F6EFFEB-CB2E-47A6-8B22-4488AB1DAAAE}" sibTransId="{0A9145D4-0FA7-4D2E-8ED3-D2F8D40E5D67}"/>
    <dgm:cxn modelId="{B4B0EE0F-A7CD-4340-9871-A824C5409D1C}" type="presOf" srcId="{7E6C152F-5990-42FD-B104-431F9A5F4B99}" destId="{0795695F-3428-44C7-8C41-86BC43C6B5DC}" srcOrd="0" destOrd="0" presId="urn:microsoft.com/office/officeart/2017/3/layout/DropPinTimeline"/>
    <dgm:cxn modelId="{5D236D14-AD1B-41F9-BAD1-43DA81D2E865}" srcId="{D79436DB-3BB9-42B3-8C4A-8AC7CF9B5D83}" destId="{623878C8-0DCC-416A-8FAA-8623DE1C7EE5}" srcOrd="0" destOrd="0" parTransId="{DEAD2830-58B8-44B8-9B2D-1AE8868AB390}" sibTransId="{95E56E22-7767-433B-B309-4AC8C2C8AF79}"/>
    <dgm:cxn modelId="{B12C0420-0AE4-48B4-935A-E7A338547115}" srcId="{B220060F-3F83-496F-93DC-1B9A63987547}" destId="{7F4DC3F9-F05F-41D7-A264-1430BE1D3A5D}" srcOrd="0" destOrd="0" parTransId="{883F02CA-A8AC-4020-A3B9-666CF77DCB17}" sibTransId="{9B61D11F-D124-410B-B670-4D0A7A34E514}"/>
    <dgm:cxn modelId="{FC911323-91E6-489B-8BF3-FC637E308991}" srcId="{9158DFDF-94F6-4249-A869-6BD6D3ABD476}" destId="{684712AD-79E5-463D-BA3D-BA351CCA43BC}" srcOrd="5" destOrd="0" parTransId="{6653047C-2955-4414-AAAE-F676C623B1FA}" sibTransId="{E602B2B6-B233-4290-BEE8-D8D9EFFCD1C6}"/>
    <dgm:cxn modelId="{0036B723-A101-4494-9E3B-5D192810A0F1}" type="presOf" srcId="{6126D77D-A3A6-4A56-9974-0FC761E5A611}" destId="{0795695F-3428-44C7-8C41-86BC43C6B5DC}" srcOrd="0" destOrd="1" presId="urn:microsoft.com/office/officeart/2017/3/layout/DropPinTimeline"/>
    <dgm:cxn modelId="{883DBD27-FB87-4D42-BABC-7A35B0D830FF}" srcId="{684712AD-79E5-463D-BA3D-BA351CCA43BC}" destId="{38CBB876-5F7A-480E-B74B-2FD48808F32C}" srcOrd="0" destOrd="0" parTransId="{1C97251F-5A03-45C1-A8C3-7A77BE59AD5C}" sibTransId="{AE0721ED-599B-4643-AEFF-DCC3D6681E11}"/>
    <dgm:cxn modelId="{43794C2B-F4A7-4FD4-B23A-C74E83287EC0}" type="presOf" srcId="{9158DFDF-94F6-4249-A869-6BD6D3ABD476}" destId="{D1742FB3-D9DA-4288-AA39-157CEC523909}" srcOrd="0" destOrd="0" presId="urn:microsoft.com/office/officeart/2017/3/layout/DropPinTimeline"/>
    <dgm:cxn modelId="{958D4338-3A6B-4B37-ACD2-CAFB3043798D}" srcId="{BA100F3A-94FB-4517-AB4B-E5EAF4C4243F}" destId="{1E99B195-ED0C-4A80-98A0-CC4B92EB298B}" srcOrd="0" destOrd="0" parTransId="{ED377EA4-692F-4731-B270-B77D6A27F655}" sibTransId="{9719835F-570D-4803-A697-8940FDADE8E4}"/>
    <dgm:cxn modelId="{3114E65B-C8E0-4E2D-B422-00F080E19970}" srcId="{460CD7B3-19A0-4F2B-9183-9DF3C78DC285}" destId="{FE13CDF3-3D29-405E-9A05-6A09A8282D97}" srcOrd="0" destOrd="0" parTransId="{8D428F3B-4877-413E-B02A-DA8C4C98625D}" sibTransId="{1C16A19C-440F-4732-8CF9-9854D121CFC0}"/>
    <dgm:cxn modelId="{65901B5C-22A0-439C-919A-EDF61603F88D}" type="presOf" srcId="{B0EC5614-0D8D-4C9D-9AE3-E3C09CB3C828}" destId="{1117D245-4F53-4A0E-85A4-39DAD5C5D461}" srcOrd="0" destOrd="0" presId="urn:microsoft.com/office/officeart/2017/3/layout/DropPinTimeline"/>
    <dgm:cxn modelId="{E0389260-2B8B-48CA-9AB3-5163818CD984}" type="presOf" srcId="{7F4DC3F9-F05F-41D7-A264-1430BE1D3A5D}" destId="{7C64516E-D663-4DE7-A00B-018348A5C006}" srcOrd="0" destOrd="0" presId="urn:microsoft.com/office/officeart/2017/3/layout/DropPinTimeline"/>
    <dgm:cxn modelId="{CA7DFA43-194C-4222-B5C0-86095399F8E7}" type="presOf" srcId="{862AE897-8173-4F45-9628-9D277D73B77D}" destId="{B4CFC3DE-5B01-412C-8E2B-A084D2898D85}" srcOrd="0" destOrd="0" presId="urn:microsoft.com/office/officeart/2017/3/layout/DropPinTimeline"/>
    <dgm:cxn modelId="{714D7C66-6372-4176-AFE7-A5C23F69A07A}" srcId="{9158DFDF-94F6-4249-A869-6BD6D3ABD476}" destId="{D79436DB-3BB9-42B3-8C4A-8AC7CF9B5D83}" srcOrd="4" destOrd="0" parTransId="{52BB2F97-00B0-428A-BD49-46353BA2BA14}" sibTransId="{167A0F89-34CF-4E5D-AB25-5E2B5DA778B3}"/>
    <dgm:cxn modelId="{3FB5C774-2B4D-4AB5-AEDD-510C3882244B}" type="presOf" srcId="{684712AD-79E5-463D-BA3D-BA351CCA43BC}" destId="{91FA25A4-0A2B-4AF8-9161-89D845FC41EB}" srcOrd="0" destOrd="0" presId="urn:microsoft.com/office/officeart/2017/3/layout/DropPinTimeline"/>
    <dgm:cxn modelId="{58447B7D-85BF-49B2-B924-78C9C8246433}" type="presOf" srcId="{1E99B195-ED0C-4A80-98A0-CC4B92EB298B}" destId="{5CB01C6D-EF5F-4BFE-B502-94890F682C3D}" srcOrd="0" destOrd="0" presId="urn:microsoft.com/office/officeart/2017/3/layout/DropPinTimeline"/>
    <dgm:cxn modelId="{611C4B81-515C-4065-85D0-F366A1FBB4FF}" srcId="{460CD7B3-19A0-4F2B-9183-9DF3C78DC285}" destId="{B354FCF8-DB6B-482D-B09B-89788F882B2F}" srcOrd="1" destOrd="0" parTransId="{A5B8D1AE-1132-414D-B0E9-6EBEC3E5FAAC}" sibTransId="{8F19DE12-164D-4E71-8136-FC1602F5E919}"/>
    <dgm:cxn modelId="{12C9729A-41F6-4E37-919F-E84B67D010C0}" srcId="{9158DFDF-94F6-4249-A869-6BD6D3ABD476}" destId="{014FB42D-35CC-4042-8F32-4D115F4BA436}" srcOrd="1" destOrd="0" parTransId="{ABF64F28-CCB8-4798-A2EF-918500859713}" sibTransId="{F8B98610-0632-431E-8CAD-E87F0BA914F0}"/>
    <dgm:cxn modelId="{E6B8A1A2-8BE3-4E82-A06D-2F92A9996A52}" srcId="{0121DDBE-5B3C-40C2-8AD5-4759CB6EE2CC}" destId="{AEEF39FC-9AF1-45F7-9BB4-85C8179F2CF3}" srcOrd="0" destOrd="0" parTransId="{6B70279C-B4F2-415A-ABA0-508DC4157348}" sibTransId="{6EA1C8E5-2E53-430C-86DB-5613C77A70E0}"/>
    <dgm:cxn modelId="{51EDFBAA-F2E2-471D-A816-3954B8009D1D}" srcId="{9158DFDF-94F6-4249-A869-6BD6D3ABD476}" destId="{460CD7B3-19A0-4F2B-9183-9DF3C78DC285}" srcOrd="0" destOrd="0" parTransId="{F5C089F3-993B-4253-9554-FC085668F15F}" sibTransId="{6B272462-769A-4C7C-B53F-DC56354A1D84}"/>
    <dgm:cxn modelId="{7E5301AB-9D48-4AB6-A91F-561B5BD6E336}" srcId="{9158DFDF-94F6-4249-A869-6BD6D3ABD476}" destId="{B220060F-3F83-496F-93DC-1B9A63987547}" srcOrd="3" destOrd="0" parTransId="{EC56293B-EA7E-4585-9747-35EAFB7107EF}" sibTransId="{EEA6C310-4245-47AE-8ED5-912C957E658A}"/>
    <dgm:cxn modelId="{09F0FEAC-CE95-4F89-9BD4-0B5A35033922}" type="presOf" srcId="{0121DDBE-5B3C-40C2-8AD5-4759CB6EE2CC}" destId="{4E356320-693A-4CFF-B873-2A4D61DC93AC}" srcOrd="0" destOrd="0" presId="urn:microsoft.com/office/officeart/2017/3/layout/DropPinTimeline"/>
    <dgm:cxn modelId="{9E9296B3-B55C-4A8A-9C54-4E0E74281702}" type="presOf" srcId="{460CD7B3-19A0-4F2B-9183-9DF3C78DC285}" destId="{B127F5F8-FBAB-4F3B-9F15-D8BD2BC949AD}" srcOrd="0" destOrd="0" presId="urn:microsoft.com/office/officeart/2017/3/layout/DropPinTimeline"/>
    <dgm:cxn modelId="{47A98FB6-CF36-4835-87A9-DA3084FF5C36}" type="presOf" srcId="{623878C8-0DCC-416A-8FAA-8623DE1C7EE5}" destId="{42CB9987-79B3-488B-AAAE-946720102885}" srcOrd="0" destOrd="0" presId="urn:microsoft.com/office/officeart/2017/3/layout/DropPinTimeline"/>
    <dgm:cxn modelId="{F00281B9-B093-4085-9B10-8470D3269EFE}" srcId="{862AE897-8173-4F45-9628-9D277D73B77D}" destId="{B0EC5614-0D8D-4C9D-9AE3-E3C09CB3C828}" srcOrd="0" destOrd="0" parTransId="{C6740D6C-DD9F-4C65-912C-E3593D4579FB}" sibTransId="{E1E30462-80B5-479B-9DDB-BF4848EDEF14}"/>
    <dgm:cxn modelId="{9E9C18BC-1192-406A-A1D5-C73D725FB07B}" srcId="{9158DFDF-94F6-4249-A869-6BD6D3ABD476}" destId="{0121DDBE-5B3C-40C2-8AD5-4759CB6EE2CC}" srcOrd="6" destOrd="0" parTransId="{14F9ACD9-0491-4612-99B3-9EB5C82184A7}" sibTransId="{E21F6365-9CD9-4DEB-B112-C09B2E4BF4C8}"/>
    <dgm:cxn modelId="{645707BF-EF09-4405-A960-65B34C2B56A6}" srcId="{9158DFDF-94F6-4249-A869-6BD6D3ABD476}" destId="{862AE897-8173-4F45-9628-9D277D73B77D}" srcOrd="7" destOrd="0" parTransId="{531DB735-88DD-41FE-8743-9DF5D491136D}" sibTransId="{420CD89B-931D-4A5F-A684-01B673D42B70}"/>
    <dgm:cxn modelId="{A56952C9-EC88-4D22-8F9D-C17034969281}" type="presOf" srcId="{B220060F-3F83-496F-93DC-1B9A63987547}" destId="{637AFACB-F61D-4249-A132-2BDE34DAE474}" srcOrd="0" destOrd="0" presId="urn:microsoft.com/office/officeart/2017/3/layout/DropPinTimeline"/>
    <dgm:cxn modelId="{60C506CA-DFA6-4915-800E-D1169B9F2725}" type="presOf" srcId="{FE13CDF3-3D29-405E-9A05-6A09A8282D97}" destId="{0FF032F2-DDAF-43BA-9434-C093526ED2A8}" srcOrd="0" destOrd="0" presId="urn:microsoft.com/office/officeart/2017/3/layout/DropPinTimeline"/>
    <dgm:cxn modelId="{1D7D42DA-BC27-4A98-8E34-068B7BC9D296}" type="presOf" srcId="{014FB42D-35CC-4042-8F32-4D115F4BA436}" destId="{E41803FF-6895-419E-9854-BE6E911CABF8}" srcOrd="0" destOrd="0" presId="urn:microsoft.com/office/officeart/2017/3/layout/DropPinTimeline"/>
    <dgm:cxn modelId="{3B0C44DB-B89F-4905-BA9B-6545961ABE20}" srcId="{9158DFDF-94F6-4249-A869-6BD6D3ABD476}" destId="{BA100F3A-94FB-4517-AB4B-E5EAF4C4243F}" srcOrd="2" destOrd="0" parTransId="{DCCD6741-4E9A-4891-9B3D-FB51E0BE1A63}" sibTransId="{616B641A-D7A2-42AA-82D4-629437857B9C}"/>
    <dgm:cxn modelId="{042DD1DB-70AE-462C-A1FE-C94116B455D8}" type="presOf" srcId="{B354FCF8-DB6B-482D-B09B-89788F882B2F}" destId="{0FF032F2-DDAF-43BA-9434-C093526ED2A8}" srcOrd="0" destOrd="1" presId="urn:microsoft.com/office/officeart/2017/3/layout/DropPinTimeline"/>
    <dgm:cxn modelId="{E27030DD-DB83-482C-A174-24FAAD94137E}" type="presOf" srcId="{BA100F3A-94FB-4517-AB4B-E5EAF4C4243F}" destId="{F34A6781-73F5-43B5-AB95-ADD228D06FAD}" srcOrd="0" destOrd="0" presId="urn:microsoft.com/office/officeart/2017/3/layout/DropPinTimeline"/>
    <dgm:cxn modelId="{951D3FDD-75CB-4EF1-925E-3AA1C94F2E35}" type="presOf" srcId="{AEEF39FC-9AF1-45F7-9BB4-85C8179F2CF3}" destId="{426EEC47-8CFC-45AA-8840-F085F704A45C}" srcOrd="0" destOrd="0" presId="urn:microsoft.com/office/officeart/2017/3/layout/DropPinTimeline"/>
    <dgm:cxn modelId="{9DD70EE9-7439-4085-BC36-9CAD6C1E2D8A}" srcId="{014FB42D-35CC-4042-8F32-4D115F4BA436}" destId="{6126D77D-A3A6-4A56-9974-0FC761E5A611}" srcOrd="1" destOrd="0" parTransId="{ABB2EF46-37B2-4D51-A351-7FF009108EA2}" sibTransId="{1A5032CD-0B4D-4511-996D-22CC88EACB1C}"/>
    <dgm:cxn modelId="{86F426E9-8FEB-4ED7-BEE8-217648BF6A85}" type="presParOf" srcId="{D1742FB3-D9DA-4288-AA39-157CEC523909}" destId="{091E2D3C-90BA-4ACE-A7ED-423178B6E1E2}" srcOrd="0" destOrd="0" presId="urn:microsoft.com/office/officeart/2017/3/layout/DropPinTimeline"/>
    <dgm:cxn modelId="{13929AC5-2E3E-4034-8BA6-BD4128BE7700}" type="presParOf" srcId="{D1742FB3-D9DA-4288-AA39-157CEC523909}" destId="{4575331C-4DEC-473F-B95C-A794AE20B917}" srcOrd="1" destOrd="0" presId="urn:microsoft.com/office/officeart/2017/3/layout/DropPinTimeline"/>
    <dgm:cxn modelId="{6C1E1790-603F-4F66-B5EC-3ECC56613E02}" type="presParOf" srcId="{4575331C-4DEC-473F-B95C-A794AE20B917}" destId="{39ADF73A-3EE3-41BA-A41E-7F560E0BB42C}" srcOrd="0" destOrd="0" presId="urn:microsoft.com/office/officeart/2017/3/layout/DropPinTimeline"/>
    <dgm:cxn modelId="{F37A9E51-712A-4205-B36A-794B816E1CBB}" type="presParOf" srcId="{39ADF73A-3EE3-41BA-A41E-7F560E0BB42C}" destId="{BB465FDA-1D1F-401B-A80C-5705E19424B8}" srcOrd="0" destOrd="0" presId="urn:microsoft.com/office/officeart/2017/3/layout/DropPinTimeline"/>
    <dgm:cxn modelId="{7AE59440-131C-40CD-ACD8-2875B0DD4611}" type="presParOf" srcId="{39ADF73A-3EE3-41BA-A41E-7F560E0BB42C}" destId="{15ACAE7D-A843-4972-ACA6-F79989030A7E}" srcOrd="1" destOrd="0" presId="urn:microsoft.com/office/officeart/2017/3/layout/DropPinTimeline"/>
    <dgm:cxn modelId="{E6EC8E1B-46B8-4140-81B4-ABD8BDA14595}" type="presParOf" srcId="{15ACAE7D-A843-4972-ACA6-F79989030A7E}" destId="{37F6526C-7B7A-4C1E-A13A-4C0098EDC1BB}" srcOrd="0" destOrd="0" presId="urn:microsoft.com/office/officeart/2017/3/layout/DropPinTimeline"/>
    <dgm:cxn modelId="{10662A1A-AB3D-4E37-91A0-31D096F81581}" type="presParOf" srcId="{15ACAE7D-A843-4972-ACA6-F79989030A7E}" destId="{D10CCA25-097E-4A96-BC50-D3282A208DED}" srcOrd="1" destOrd="0" presId="urn:microsoft.com/office/officeart/2017/3/layout/DropPinTimeline"/>
    <dgm:cxn modelId="{7AECC832-0B32-4A68-AD4A-4767313120F7}" type="presParOf" srcId="{39ADF73A-3EE3-41BA-A41E-7F560E0BB42C}" destId="{0FF032F2-DDAF-43BA-9434-C093526ED2A8}" srcOrd="2" destOrd="0" presId="urn:microsoft.com/office/officeart/2017/3/layout/DropPinTimeline"/>
    <dgm:cxn modelId="{D148B62E-8DF3-41E0-94B8-7A8132E12967}" type="presParOf" srcId="{39ADF73A-3EE3-41BA-A41E-7F560E0BB42C}" destId="{B127F5F8-FBAB-4F3B-9F15-D8BD2BC949AD}" srcOrd="3" destOrd="0" presId="urn:microsoft.com/office/officeart/2017/3/layout/DropPinTimeline"/>
    <dgm:cxn modelId="{844A9A15-AFBF-484E-BAB8-975BEB97F113}" type="presParOf" srcId="{39ADF73A-3EE3-41BA-A41E-7F560E0BB42C}" destId="{D36CBFAC-7B0F-40CB-8489-64C772A7C4F9}" srcOrd="4" destOrd="0" presId="urn:microsoft.com/office/officeart/2017/3/layout/DropPinTimeline"/>
    <dgm:cxn modelId="{DB7BE447-6664-40B0-B9CB-DC8427AD8035}" type="presParOf" srcId="{39ADF73A-3EE3-41BA-A41E-7F560E0BB42C}" destId="{F96F30AF-C1F7-4D91-9198-E69E33C4DC95}" srcOrd="5" destOrd="0" presId="urn:microsoft.com/office/officeart/2017/3/layout/DropPinTimeline"/>
    <dgm:cxn modelId="{3671345D-0FED-48C2-A9C0-6BD7C1063A36}" type="presParOf" srcId="{4575331C-4DEC-473F-B95C-A794AE20B917}" destId="{0C5B306A-19B8-4C5B-A665-3B9B2E4C6968}" srcOrd="1" destOrd="0" presId="urn:microsoft.com/office/officeart/2017/3/layout/DropPinTimeline"/>
    <dgm:cxn modelId="{B727E8D7-0F84-46CA-9A2F-B9734FE6CC1F}" type="presParOf" srcId="{4575331C-4DEC-473F-B95C-A794AE20B917}" destId="{2476A789-AB39-41A5-95AD-AEB7DAFA310B}" srcOrd="2" destOrd="0" presId="urn:microsoft.com/office/officeart/2017/3/layout/DropPinTimeline"/>
    <dgm:cxn modelId="{33EC4422-05F2-45A9-B795-08BE498E32C0}" type="presParOf" srcId="{2476A789-AB39-41A5-95AD-AEB7DAFA310B}" destId="{7EDE80DB-4993-4374-BE2C-3343F037D0F7}" srcOrd="0" destOrd="0" presId="urn:microsoft.com/office/officeart/2017/3/layout/DropPinTimeline"/>
    <dgm:cxn modelId="{8F17296B-9303-417E-A410-E1F7CB9C5F96}" type="presParOf" srcId="{2476A789-AB39-41A5-95AD-AEB7DAFA310B}" destId="{7AB911E9-12ED-4249-9A61-B7656DF44FD6}" srcOrd="1" destOrd="0" presId="urn:microsoft.com/office/officeart/2017/3/layout/DropPinTimeline"/>
    <dgm:cxn modelId="{D9AAA25D-62CF-4B60-B6BF-FE19C7754B52}" type="presParOf" srcId="{7AB911E9-12ED-4249-9A61-B7656DF44FD6}" destId="{C3AA7985-E561-400F-A11F-A8BDA046E106}" srcOrd="0" destOrd="0" presId="urn:microsoft.com/office/officeart/2017/3/layout/DropPinTimeline"/>
    <dgm:cxn modelId="{B9C6C4D4-8825-4570-B3A9-C91C64FBCF22}" type="presParOf" srcId="{7AB911E9-12ED-4249-9A61-B7656DF44FD6}" destId="{496A2587-868F-4D68-A66A-706270CB8295}" srcOrd="1" destOrd="0" presId="urn:microsoft.com/office/officeart/2017/3/layout/DropPinTimeline"/>
    <dgm:cxn modelId="{5EDC441C-E45B-42D9-A46D-8B42D6709682}" type="presParOf" srcId="{2476A789-AB39-41A5-95AD-AEB7DAFA310B}" destId="{0795695F-3428-44C7-8C41-86BC43C6B5DC}" srcOrd="2" destOrd="0" presId="urn:microsoft.com/office/officeart/2017/3/layout/DropPinTimeline"/>
    <dgm:cxn modelId="{942B38D7-C3EA-4F03-A0A2-42BF2550DC1A}" type="presParOf" srcId="{2476A789-AB39-41A5-95AD-AEB7DAFA310B}" destId="{E41803FF-6895-419E-9854-BE6E911CABF8}" srcOrd="3" destOrd="0" presId="urn:microsoft.com/office/officeart/2017/3/layout/DropPinTimeline"/>
    <dgm:cxn modelId="{CDF24934-23DF-4072-8C73-9CDAEEC80FC6}" type="presParOf" srcId="{2476A789-AB39-41A5-95AD-AEB7DAFA310B}" destId="{5C75429D-63A4-42CA-8868-A41476F69E16}" srcOrd="4" destOrd="0" presId="urn:microsoft.com/office/officeart/2017/3/layout/DropPinTimeline"/>
    <dgm:cxn modelId="{C9D38F3B-DB66-4DCA-9443-978D83467678}" type="presParOf" srcId="{2476A789-AB39-41A5-95AD-AEB7DAFA310B}" destId="{EDC080A4-F344-4631-ADC7-544F359C8A07}" srcOrd="5" destOrd="0" presId="urn:microsoft.com/office/officeart/2017/3/layout/DropPinTimeline"/>
    <dgm:cxn modelId="{0DA08EB4-D1FA-4339-BDB5-E723D05B1BEE}" type="presParOf" srcId="{4575331C-4DEC-473F-B95C-A794AE20B917}" destId="{322A1A1F-7F38-418C-A188-BFA91A823C2A}" srcOrd="3" destOrd="0" presId="urn:microsoft.com/office/officeart/2017/3/layout/DropPinTimeline"/>
    <dgm:cxn modelId="{EFA8A0ED-FEBD-470D-95CB-0BC0545D471F}" type="presParOf" srcId="{4575331C-4DEC-473F-B95C-A794AE20B917}" destId="{3BC7B796-D4AE-4BB8-B1D8-A0D85CE64871}" srcOrd="4" destOrd="0" presId="urn:microsoft.com/office/officeart/2017/3/layout/DropPinTimeline"/>
    <dgm:cxn modelId="{F57AA4B5-7175-4849-BD26-A19FAE88A4C2}" type="presParOf" srcId="{3BC7B796-D4AE-4BB8-B1D8-A0D85CE64871}" destId="{348F4394-0844-4895-95C5-58BABB839F2D}" srcOrd="0" destOrd="0" presId="urn:microsoft.com/office/officeart/2017/3/layout/DropPinTimeline"/>
    <dgm:cxn modelId="{C46008C9-04FA-4B81-B711-989597D6E4FD}" type="presParOf" srcId="{3BC7B796-D4AE-4BB8-B1D8-A0D85CE64871}" destId="{7A4811B8-F812-43EC-ACD8-EABD7BB1757C}" srcOrd="1" destOrd="0" presId="urn:microsoft.com/office/officeart/2017/3/layout/DropPinTimeline"/>
    <dgm:cxn modelId="{67ABCBB6-2B7B-48DB-840F-0FF7AD535BE8}" type="presParOf" srcId="{7A4811B8-F812-43EC-ACD8-EABD7BB1757C}" destId="{29DBE08B-B419-4A27-B379-68952C31CF6A}" srcOrd="0" destOrd="0" presId="urn:microsoft.com/office/officeart/2017/3/layout/DropPinTimeline"/>
    <dgm:cxn modelId="{58FBE756-A450-40DA-8C4D-405CDDCAA3D8}" type="presParOf" srcId="{7A4811B8-F812-43EC-ACD8-EABD7BB1757C}" destId="{180C7860-96D7-4D11-AD92-76C9860E8EF7}" srcOrd="1" destOrd="0" presId="urn:microsoft.com/office/officeart/2017/3/layout/DropPinTimeline"/>
    <dgm:cxn modelId="{677241E6-181A-4E6D-A284-D284F6FB761A}" type="presParOf" srcId="{3BC7B796-D4AE-4BB8-B1D8-A0D85CE64871}" destId="{5CB01C6D-EF5F-4BFE-B502-94890F682C3D}" srcOrd="2" destOrd="0" presId="urn:microsoft.com/office/officeart/2017/3/layout/DropPinTimeline"/>
    <dgm:cxn modelId="{9FAA99AD-B34A-4B29-9E0A-66C864B44489}" type="presParOf" srcId="{3BC7B796-D4AE-4BB8-B1D8-A0D85CE64871}" destId="{F34A6781-73F5-43B5-AB95-ADD228D06FAD}" srcOrd="3" destOrd="0" presId="urn:microsoft.com/office/officeart/2017/3/layout/DropPinTimeline"/>
    <dgm:cxn modelId="{B334EDC6-3F40-401D-A436-9C1ED02DB58B}" type="presParOf" srcId="{3BC7B796-D4AE-4BB8-B1D8-A0D85CE64871}" destId="{55CBE9BB-F5B4-4887-A0B9-EFF2DCC49E82}" srcOrd="4" destOrd="0" presId="urn:microsoft.com/office/officeart/2017/3/layout/DropPinTimeline"/>
    <dgm:cxn modelId="{105A65D5-E944-4ECA-9D00-8D695AF5B957}" type="presParOf" srcId="{3BC7B796-D4AE-4BB8-B1D8-A0D85CE64871}" destId="{40CDE59A-6DB9-46F8-82A5-0887FB3EB0BE}" srcOrd="5" destOrd="0" presId="urn:microsoft.com/office/officeart/2017/3/layout/DropPinTimeline"/>
    <dgm:cxn modelId="{2B1573D9-3A45-473E-811B-1E86B7C02287}" type="presParOf" srcId="{4575331C-4DEC-473F-B95C-A794AE20B917}" destId="{D4391EA8-FD8C-4D1E-B149-B658FF72A556}" srcOrd="5" destOrd="0" presId="urn:microsoft.com/office/officeart/2017/3/layout/DropPinTimeline"/>
    <dgm:cxn modelId="{50CEA857-A097-43B5-99C5-C5BB6AD10EB5}" type="presParOf" srcId="{4575331C-4DEC-473F-B95C-A794AE20B917}" destId="{370CDE3A-5CF3-4B71-80CD-9CD74F941764}" srcOrd="6" destOrd="0" presId="urn:microsoft.com/office/officeart/2017/3/layout/DropPinTimeline"/>
    <dgm:cxn modelId="{4694E73F-8617-4D2B-9FC3-588D8C0FA476}" type="presParOf" srcId="{370CDE3A-5CF3-4B71-80CD-9CD74F941764}" destId="{F1AA6ADB-F413-45C4-A6B7-D3D19EE89FDE}" srcOrd="0" destOrd="0" presId="urn:microsoft.com/office/officeart/2017/3/layout/DropPinTimeline"/>
    <dgm:cxn modelId="{D6057C36-FF07-46E2-AE4B-05FD3B094EB4}" type="presParOf" srcId="{370CDE3A-5CF3-4B71-80CD-9CD74F941764}" destId="{E1CEDDA4-F596-401D-9335-4DB9CAB06D33}" srcOrd="1" destOrd="0" presId="urn:microsoft.com/office/officeart/2017/3/layout/DropPinTimeline"/>
    <dgm:cxn modelId="{2572AC80-1E60-45C8-A8DE-DFCA480F40BF}" type="presParOf" srcId="{E1CEDDA4-F596-401D-9335-4DB9CAB06D33}" destId="{0A2D64D3-69C6-4DF2-9043-B5E413A6C7F6}" srcOrd="0" destOrd="0" presId="urn:microsoft.com/office/officeart/2017/3/layout/DropPinTimeline"/>
    <dgm:cxn modelId="{18DE714A-1D45-409D-B308-426442AAB9FB}" type="presParOf" srcId="{E1CEDDA4-F596-401D-9335-4DB9CAB06D33}" destId="{117696C5-477D-4407-AE8B-2247A6366870}" srcOrd="1" destOrd="0" presId="urn:microsoft.com/office/officeart/2017/3/layout/DropPinTimeline"/>
    <dgm:cxn modelId="{5BADA3AA-B4B1-4441-8810-23B64A982855}" type="presParOf" srcId="{370CDE3A-5CF3-4B71-80CD-9CD74F941764}" destId="{7C64516E-D663-4DE7-A00B-018348A5C006}" srcOrd="2" destOrd="0" presId="urn:microsoft.com/office/officeart/2017/3/layout/DropPinTimeline"/>
    <dgm:cxn modelId="{9A5C080D-D6CE-45DC-82D7-BE9E425E26DB}" type="presParOf" srcId="{370CDE3A-5CF3-4B71-80CD-9CD74F941764}" destId="{637AFACB-F61D-4249-A132-2BDE34DAE474}" srcOrd="3" destOrd="0" presId="urn:microsoft.com/office/officeart/2017/3/layout/DropPinTimeline"/>
    <dgm:cxn modelId="{025F860E-C86E-4054-8D6D-72C0EC6F135F}" type="presParOf" srcId="{370CDE3A-5CF3-4B71-80CD-9CD74F941764}" destId="{A7AC9086-2ADD-459C-A064-67A52C45D0A7}" srcOrd="4" destOrd="0" presId="urn:microsoft.com/office/officeart/2017/3/layout/DropPinTimeline"/>
    <dgm:cxn modelId="{B5B4BA4F-7148-4FD3-9930-8C6652703155}" type="presParOf" srcId="{370CDE3A-5CF3-4B71-80CD-9CD74F941764}" destId="{41A5C52B-58F4-4C54-BBC6-66DCE04D2DFE}" srcOrd="5" destOrd="0" presId="urn:microsoft.com/office/officeart/2017/3/layout/DropPinTimeline"/>
    <dgm:cxn modelId="{0AF57EAB-8946-40D1-8D12-E16F151BB97F}" type="presParOf" srcId="{4575331C-4DEC-473F-B95C-A794AE20B917}" destId="{F13DB6DA-B96B-4538-8F96-D30A7F3E814B}" srcOrd="7" destOrd="0" presId="urn:microsoft.com/office/officeart/2017/3/layout/DropPinTimeline"/>
    <dgm:cxn modelId="{B3F45FEC-4E10-44FA-990D-0F1536ADA7AF}" type="presParOf" srcId="{4575331C-4DEC-473F-B95C-A794AE20B917}" destId="{DC0599B0-A334-4651-A325-C64D55B03097}" srcOrd="8" destOrd="0" presId="urn:microsoft.com/office/officeart/2017/3/layout/DropPinTimeline"/>
    <dgm:cxn modelId="{4C505ECB-B4FA-44E6-BFDF-A258677E2CD0}" type="presParOf" srcId="{DC0599B0-A334-4651-A325-C64D55B03097}" destId="{FDB76E6B-AB90-46E6-80F8-0EE5EFC74163}" srcOrd="0" destOrd="0" presId="urn:microsoft.com/office/officeart/2017/3/layout/DropPinTimeline"/>
    <dgm:cxn modelId="{0735FC82-3BC3-4617-9CEF-FF07B02A0D07}" type="presParOf" srcId="{DC0599B0-A334-4651-A325-C64D55B03097}" destId="{89170DEE-96FD-4D46-B9AF-EC6EE1440672}" srcOrd="1" destOrd="0" presId="urn:microsoft.com/office/officeart/2017/3/layout/DropPinTimeline"/>
    <dgm:cxn modelId="{1E4FD603-F87E-469F-91B8-DE987642E53D}" type="presParOf" srcId="{89170DEE-96FD-4D46-B9AF-EC6EE1440672}" destId="{E09EFF68-244B-4AE6-BB8C-B4C3E98359F2}" srcOrd="0" destOrd="0" presId="urn:microsoft.com/office/officeart/2017/3/layout/DropPinTimeline"/>
    <dgm:cxn modelId="{E44BE761-11FD-426B-8361-7183567BCBA3}" type="presParOf" srcId="{89170DEE-96FD-4D46-B9AF-EC6EE1440672}" destId="{78D8284B-6B00-425C-B1AE-2E8D7AB9D951}" srcOrd="1" destOrd="0" presId="urn:microsoft.com/office/officeart/2017/3/layout/DropPinTimeline"/>
    <dgm:cxn modelId="{F23BCBF3-438A-491E-BD24-DE5EEC0C53E8}" type="presParOf" srcId="{DC0599B0-A334-4651-A325-C64D55B03097}" destId="{42CB9987-79B3-488B-AAAE-946720102885}" srcOrd="2" destOrd="0" presId="urn:microsoft.com/office/officeart/2017/3/layout/DropPinTimeline"/>
    <dgm:cxn modelId="{A5753586-061E-4D0B-8C32-658383F4CAA5}" type="presParOf" srcId="{DC0599B0-A334-4651-A325-C64D55B03097}" destId="{60914AE6-C8CE-4BFA-B172-ACE71AC6903A}" srcOrd="3" destOrd="0" presId="urn:microsoft.com/office/officeart/2017/3/layout/DropPinTimeline"/>
    <dgm:cxn modelId="{1D869928-EC4A-4E33-93B7-9C4B06BB136F}" type="presParOf" srcId="{DC0599B0-A334-4651-A325-C64D55B03097}" destId="{435499B1-5B6B-4AC9-A654-2691DD01C624}" srcOrd="4" destOrd="0" presId="urn:microsoft.com/office/officeart/2017/3/layout/DropPinTimeline"/>
    <dgm:cxn modelId="{68A5F7B1-1FC1-4FA4-972D-6705D7DBEBC1}" type="presParOf" srcId="{DC0599B0-A334-4651-A325-C64D55B03097}" destId="{5D5B19BA-EDD6-44BA-A778-ABEE565108E2}" srcOrd="5" destOrd="0" presId="urn:microsoft.com/office/officeart/2017/3/layout/DropPinTimeline"/>
    <dgm:cxn modelId="{C1E58CE6-AFED-4DBC-A6E7-282600A32B47}" type="presParOf" srcId="{4575331C-4DEC-473F-B95C-A794AE20B917}" destId="{E0DD91A8-2606-471E-B9CB-0E7F4F06C57D}" srcOrd="9" destOrd="0" presId="urn:microsoft.com/office/officeart/2017/3/layout/DropPinTimeline"/>
    <dgm:cxn modelId="{E4CF4E7D-39F7-49DB-A2D2-127F61E50811}" type="presParOf" srcId="{4575331C-4DEC-473F-B95C-A794AE20B917}" destId="{2FB2440F-574D-49C8-B81A-4F2F57DE24DB}" srcOrd="10" destOrd="0" presId="urn:microsoft.com/office/officeart/2017/3/layout/DropPinTimeline"/>
    <dgm:cxn modelId="{823693B2-8CFB-4B91-8837-9B36A9AE3110}" type="presParOf" srcId="{2FB2440F-574D-49C8-B81A-4F2F57DE24DB}" destId="{CC8CEBB8-2BB9-41EA-9923-314A7A0561C0}" srcOrd="0" destOrd="0" presId="urn:microsoft.com/office/officeart/2017/3/layout/DropPinTimeline"/>
    <dgm:cxn modelId="{C9587C2F-D115-4833-A319-091D890CCBCA}" type="presParOf" srcId="{2FB2440F-574D-49C8-B81A-4F2F57DE24DB}" destId="{9EABDDDA-6B4D-4387-9C7D-5D9E122789F1}" srcOrd="1" destOrd="0" presId="urn:microsoft.com/office/officeart/2017/3/layout/DropPinTimeline"/>
    <dgm:cxn modelId="{E71B6B42-A670-4E42-B247-045544E127FD}" type="presParOf" srcId="{9EABDDDA-6B4D-4387-9C7D-5D9E122789F1}" destId="{CF8F27BD-96A6-4C9E-9989-AC2F82538A34}" srcOrd="0" destOrd="0" presId="urn:microsoft.com/office/officeart/2017/3/layout/DropPinTimeline"/>
    <dgm:cxn modelId="{C5BE6FAD-1285-4698-826A-AE9A1DC6E2DC}" type="presParOf" srcId="{9EABDDDA-6B4D-4387-9C7D-5D9E122789F1}" destId="{70C2CE25-7DD1-44AF-A07F-641D70DC7C7F}" srcOrd="1" destOrd="0" presId="urn:microsoft.com/office/officeart/2017/3/layout/DropPinTimeline"/>
    <dgm:cxn modelId="{ABEF537F-44BD-4B52-A9D8-0ED17796E8E3}" type="presParOf" srcId="{2FB2440F-574D-49C8-B81A-4F2F57DE24DB}" destId="{5ED358B3-9729-45A3-9DE1-929031A0E4E9}" srcOrd="2" destOrd="0" presId="urn:microsoft.com/office/officeart/2017/3/layout/DropPinTimeline"/>
    <dgm:cxn modelId="{7F4A7C10-F4CE-4CAD-A70F-34DB4268DF24}" type="presParOf" srcId="{2FB2440F-574D-49C8-B81A-4F2F57DE24DB}" destId="{91FA25A4-0A2B-4AF8-9161-89D845FC41EB}" srcOrd="3" destOrd="0" presId="urn:microsoft.com/office/officeart/2017/3/layout/DropPinTimeline"/>
    <dgm:cxn modelId="{BCC4DBF4-0972-44C6-BCF4-6E23CEB83E58}" type="presParOf" srcId="{2FB2440F-574D-49C8-B81A-4F2F57DE24DB}" destId="{151E58D5-E91F-4C7C-B8AA-3F9096256D52}" srcOrd="4" destOrd="0" presId="urn:microsoft.com/office/officeart/2017/3/layout/DropPinTimeline"/>
    <dgm:cxn modelId="{67530239-36E1-458E-A7F2-D30AFB2D53E1}" type="presParOf" srcId="{2FB2440F-574D-49C8-B81A-4F2F57DE24DB}" destId="{474D7BB9-E602-4F10-A56F-1C8E8084D4DD}" srcOrd="5" destOrd="0" presId="urn:microsoft.com/office/officeart/2017/3/layout/DropPinTimeline"/>
    <dgm:cxn modelId="{8571FDE8-4847-4F0B-9359-7FE694F246C2}" type="presParOf" srcId="{4575331C-4DEC-473F-B95C-A794AE20B917}" destId="{F37B522B-BFF5-44BC-8CA7-7AFED70DFB9D}" srcOrd="11" destOrd="0" presId="urn:microsoft.com/office/officeart/2017/3/layout/DropPinTimeline"/>
    <dgm:cxn modelId="{1DF28CAF-0CBA-4D4F-BFD0-45381B6B85D6}" type="presParOf" srcId="{4575331C-4DEC-473F-B95C-A794AE20B917}" destId="{7ED9A8E5-4A54-4EAB-BF14-97E6D37870DA}" srcOrd="12" destOrd="0" presId="urn:microsoft.com/office/officeart/2017/3/layout/DropPinTimeline"/>
    <dgm:cxn modelId="{DDE5297F-A706-45FB-A86F-A8C96B1CC890}" type="presParOf" srcId="{7ED9A8E5-4A54-4EAB-BF14-97E6D37870DA}" destId="{7A628E02-C6CA-4BE0-9F89-C4C19101F795}" srcOrd="0" destOrd="0" presId="urn:microsoft.com/office/officeart/2017/3/layout/DropPinTimeline"/>
    <dgm:cxn modelId="{39BEE50E-F033-42C8-946A-FA8EBB488982}" type="presParOf" srcId="{7ED9A8E5-4A54-4EAB-BF14-97E6D37870DA}" destId="{DED069D9-39FE-4602-98EC-E329997C5128}" srcOrd="1" destOrd="0" presId="urn:microsoft.com/office/officeart/2017/3/layout/DropPinTimeline"/>
    <dgm:cxn modelId="{2E60CDC9-975F-4F47-81E4-1978AC38788F}" type="presParOf" srcId="{DED069D9-39FE-4602-98EC-E329997C5128}" destId="{CB56A5FC-A671-4C8A-990E-8B14070225A7}" srcOrd="0" destOrd="0" presId="urn:microsoft.com/office/officeart/2017/3/layout/DropPinTimeline"/>
    <dgm:cxn modelId="{3F01E777-EBF2-44BB-823B-243345151B6F}" type="presParOf" srcId="{DED069D9-39FE-4602-98EC-E329997C5128}" destId="{82DA50FF-B4AA-4D01-9CF5-7BF6D43D2C81}" srcOrd="1" destOrd="0" presId="urn:microsoft.com/office/officeart/2017/3/layout/DropPinTimeline"/>
    <dgm:cxn modelId="{6892F858-F9DD-469A-979F-993F7D1E769D}" type="presParOf" srcId="{7ED9A8E5-4A54-4EAB-BF14-97E6D37870DA}" destId="{426EEC47-8CFC-45AA-8840-F085F704A45C}" srcOrd="2" destOrd="0" presId="urn:microsoft.com/office/officeart/2017/3/layout/DropPinTimeline"/>
    <dgm:cxn modelId="{55D14710-206D-4B47-87EB-CC3D7C218C07}" type="presParOf" srcId="{7ED9A8E5-4A54-4EAB-BF14-97E6D37870DA}" destId="{4E356320-693A-4CFF-B873-2A4D61DC93AC}" srcOrd="3" destOrd="0" presId="urn:microsoft.com/office/officeart/2017/3/layout/DropPinTimeline"/>
    <dgm:cxn modelId="{AEFACE5E-C8B7-42CB-96D1-A689A5814834}" type="presParOf" srcId="{7ED9A8E5-4A54-4EAB-BF14-97E6D37870DA}" destId="{6A9B9900-99F0-4BBC-AF17-DB2566F64E13}" srcOrd="4" destOrd="0" presId="urn:microsoft.com/office/officeart/2017/3/layout/DropPinTimeline"/>
    <dgm:cxn modelId="{5A9CDE29-269D-4AC5-87AD-8403DA357FA5}" type="presParOf" srcId="{7ED9A8E5-4A54-4EAB-BF14-97E6D37870DA}" destId="{2D1FA865-5E4F-4684-93EB-44ED00C2EC8D}" srcOrd="5" destOrd="0" presId="urn:microsoft.com/office/officeart/2017/3/layout/DropPinTimeline"/>
    <dgm:cxn modelId="{A5D53D49-F1D7-4188-9324-D12FFD690DD7}" type="presParOf" srcId="{4575331C-4DEC-473F-B95C-A794AE20B917}" destId="{D0685AF9-E913-4C8E-9729-A5C9FEDFF9A5}" srcOrd="13" destOrd="0" presId="urn:microsoft.com/office/officeart/2017/3/layout/DropPinTimeline"/>
    <dgm:cxn modelId="{35C51726-40E8-40C3-8032-C1E23DF576B6}" type="presParOf" srcId="{4575331C-4DEC-473F-B95C-A794AE20B917}" destId="{756D5DF1-407B-458F-953A-B33DBA1B3C5E}" srcOrd="14" destOrd="0" presId="urn:microsoft.com/office/officeart/2017/3/layout/DropPinTimeline"/>
    <dgm:cxn modelId="{57F85C50-DD83-44F5-92CD-B474F109A8C6}" type="presParOf" srcId="{756D5DF1-407B-458F-953A-B33DBA1B3C5E}" destId="{FF3621A3-058A-4E5C-9AA4-DBDA9380C9C8}" srcOrd="0" destOrd="0" presId="urn:microsoft.com/office/officeart/2017/3/layout/DropPinTimeline"/>
    <dgm:cxn modelId="{BAB33BE0-C3DA-4316-BE5B-CA73B937864B}" type="presParOf" srcId="{756D5DF1-407B-458F-953A-B33DBA1B3C5E}" destId="{850EFD51-BEB8-4EA1-ACA7-30BEB6A43179}" srcOrd="1" destOrd="0" presId="urn:microsoft.com/office/officeart/2017/3/layout/DropPinTimeline"/>
    <dgm:cxn modelId="{FC6F5D7F-6D1B-4217-BF60-FEE1D4E2760C}" type="presParOf" srcId="{850EFD51-BEB8-4EA1-ACA7-30BEB6A43179}" destId="{4082223A-C103-4F21-9B56-468036314157}" srcOrd="0" destOrd="0" presId="urn:microsoft.com/office/officeart/2017/3/layout/DropPinTimeline"/>
    <dgm:cxn modelId="{A8E6CDA2-9289-42E4-90F9-8B2EA0A5E692}" type="presParOf" srcId="{850EFD51-BEB8-4EA1-ACA7-30BEB6A43179}" destId="{69102659-5518-40C7-A1A3-5C143C772846}" srcOrd="1" destOrd="0" presId="urn:microsoft.com/office/officeart/2017/3/layout/DropPinTimeline"/>
    <dgm:cxn modelId="{B301B2E5-9957-44BD-973F-2ED019AB848F}" type="presParOf" srcId="{756D5DF1-407B-458F-953A-B33DBA1B3C5E}" destId="{1117D245-4F53-4A0E-85A4-39DAD5C5D461}" srcOrd="2" destOrd="0" presId="urn:microsoft.com/office/officeart/2017/3/layout/DropPinTimeline"/>
    <dgm:cxn modelId="{52C887E3-DE83-4BA3-AFDE-82D8E7F4213A}" type="presParOf" srcId="{756D5DF1-407B-458F-953A-B33DBA1B3C5E}" destId="{B4CFC3DE-5B01-412C-8E2B-A084D2898D85}" srcOrd="3" destOrd="0" presId="urn:microsoft.com/office/officeart/2017/3/layout/DropPinTimeline"/>
    <dgm:cxn modelId="{516DA74F-5CCF-4538-8AB6-9C947DD3779C}" type="presParOf" srcId="{756D5DF1-407B-458F-953A-B33DBA1B3C5E}" destId="{E940D005-07F3-457C-AC9F-9B700CC5F0F0}" srcOrd="4" destOrd="0" presId="urn:microsoft.com/office/officeart/2017/3/layout/DropPinTimeline"/>
    <dgm:cxn modelId="{5D4547BB-49BF-4661-97BD-7DAEF2AF0E6A}" type="presParOf" srcId="{756D5DF1-407B-458F-953A-B33DBA1B3C5E}" destId="{8643DEE2-91C7-4A22-AF8E-E622D7F22449}" srcOrd="5" destOrd="0" presId="urn:microsoft.com/office/officeart/2017/3/layout/DropPinTimeline"/>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6DB4C-04A4-46D1-B3E0-52BCEB59660E}">
      <dsp:nvSpPr>
        <dsp:cNvPr id="0" name=""/>
        <dsp:cNvSpPr/>
      </dsp:nvSpPr>
      <dsp:spPr>
        <a:xfrm>
          <a:off x="382315" y="1155122"/>
          <a:ext cx="622529" cy="6225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7B3D1-AB23-4EE9-9110-BD49B6029C9D}">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Introduction</a:t>
          </a:r>
        </a:p>
      </dsp:txBody>
      <dsp:txXfrm>
        <a:off x="1881" y="2026059"/>
        <a:ext cx="1383398" cy="553359"/>
      </dsp:txXfrm>
    </dsp:sp>
    <dsp:sp modelId="{64456AF7-E362-4675-9D09-39DB1033129B}">
      <dsp:nvSpPr>
        <dsp:cNvPr id="0" name=""/>
        <dsp:cNvSpPr/>
      </dsp:nvSpPr>
      <dsp:spPr>
        <a:xfrm>
          <a:off x="2007808" y="1155122"/>
          <a:ext cx="622529" cy="62252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3C3F6-A0C4-40C3-BEDD-BB63848E81F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Literature Survey</a:t>
          </a:r>
        </a:p>
      </dsp:txBody>
      <dsp:txXfrm>
        <a:off x="1627374" y="2026059"/>
        <a:ext cx="1383398" cy="553359"/>
      </dsp:txXfrm>
    </dsp:sp>
    <dsp:sp modelId="{B5EF44F7-6811-488D-AC6A-60D7F37385CC}">
      <dsp:nvSpPr>
        <dsp:cNvPr id="0" name=""/>
        <dsp:cNvSpPr/>
      </dsp:nvSpPr>
      <dsp:spPr>
        <a:xfrm>
          <a:off x="3633301" y="1155122"/>
          <a:ext cx="622529" cy="62252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977E9-6FA2-4E85-981F-C96189F20901}">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Methodology</a:t>
          </a:r>
        </a:p>
      </dsp:txBody>
      <dsp:txXfrm>
        <a:off x="3252867" y="2026059"/>
        <a:ext cx="1383398" cy="553359"/>
      </dsp:txXfrm>
    </dsp:sp>
    <dsp:sp modelId="{417F36C1-E05D-4F99-84DF-069A7990A670}">
      <dsp:nvSpPr>
        <dsp:cNvPr id="0" name=""/>
        <dsp:cNvSpPr/>
      </dsp:nvSpPr>
      <dsp:spPr>
        <a:xfrm>
          <a:off x="5258795" y="1155122"/>
          <a:ext cx="622529" cy="6225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BB43B-DC6C-4249-B7CA-1B8EC45162A4}">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Results</a:t>
          </a:r>
        </a:p>
      </dsp:txBody>
      <dsp:txXfrm>
        <a:off x="4878360" y="2026059"/>
        <a:ext cx="1383398" cy="553359"/>
      </dsp:txXfrm>
    </dsp:sp>
    <dsp:sp modelId="{C2ECEC40-7436-4CF7-A28D-EA69F58C57EC}">
      <dsp:nvSpPr>
        <dsp:cNvPr id="0" name=""/>
        <dsp:cNvSpPr/>
      </dsp:nvSpPr>
      <dsp:spPr>
        <a:xfrm>
          <a:off x="1195062" y="2925268"/>
          <a:ext cx="622529" cy="62252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47315-FF53-48E1-80B2-09EABF9901D4}">
      <dsp:nvSpPr>
        <dsp:cNvPr id="0" name=""/>
        <dsp:cNvSpPr/>
      </dsp:nvSpPr>
      <dsp:spPr>
        <a:xfrm>
          <a:off x="814627" y="3796205"/>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References</a:t>
          </a:r>
        </a:p>
      </dsp:txBody>
      <dsp:txXfrm>
        <a:off x="814627" y="3796205"/>
        <a:ext cx="1383398" cy="553359"/>
      </dsp:txXfrm>
    </dsp:sp>
    <dsp:sp modelId="{9F685147-A37E-4659-943C-A96EF821A0DA}">
      <dsp:nvSpPr>
        <dsp:cNvPr id="0" name=""/>
        <dsp:cNvSpPr/>
      </dsp:nvSpPr>
      <dsp:spPr>
        <a:xfrm>
          <a:off x="2820555" y="2925268"/>
          <a:ext cx="622529" cy="62252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C2275-BB4B-4694-AC9B-18181B47FA7F}">
      <dsp:nvSpPr>
        <dsp:cNvPr id="0" name=""/>
        <dsp:cNvSpPr/>
      </dsp:nvSpPr>
      <dsp:spPr>
        <a:xfrm>
          <a:off x="2440120" y="3796205"/>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Timeline</a:t>
          </a:r>
        </a:p>
      </dsp:txBody>
      <dsp:txXfrm>
        <a:off x="2440120" y="3796205"/>
        <a:ext cx="1383398" cy="553359"/>
      </dsp:txXfrm>
    </dsp:sp>
    <dsp:sp modelId="{7347C37B-E121-47AB-AC54-6055195D2F7E}">
      <dsp:nvSpPr>
        <dsp:cNvPr id="0" name=""/>
        <dsp:cNvSpPr/>
      </dsp:nvSpPr>
      <dsp:spPr>
        <a:xfrm>
          <a:off x="4446048" y="2925268"/>
          <a:ext cx="622529" cy="62252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0318F7-4ACB-4C2C-A7B8-FD14D20A9C12}">
      <dsp:nvSpPr>
        <dsp:cNvPr id="0" name=""/>
        <dsp:cNvSpPr/>
      </dsp:nvSpPr>
      <dsp:spPr>
        <a:xfrm>
          <a:off x="4065613" y="3796205"/>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Conclusion and Future Work</a:t>
          </a:r>
        </a:p>
      </dsp:txBody>
      <dsp:txXfrm>
        <a:off x="4065613" y="3796205"/>
        <a:ext cx="1383398" cy="5533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E2D3C-90BA-4ACE-A7ED-423178B6E1E2}">
      <dsp:nvSpPr>
        <dsp:cNvPr id="0" name=""/>
        <dsp:cNvSpPr/>
      </dsp:nvSpPr>
      <dsp:spPr>
        <a:xfrm>
          <a:off x="0" y="2410320"/>
          <a:ext cx="10628670" cy="0"/>
        </a:xfrm>
        <a:prstGeom prst="line">
          <a:avLst/>
        </a:prstGeom>
        <a:solidFill>
          <a:schemeClr val="dk2">
            <a:alpha val="90000"/>
            <a:tint val="40000"/>
            <a:hueOff val="0"/>
            <a:satOff val="0"/>
            <a:lumOff val="0"/>
            <a:alphaOff val="0"/>
          </a:schemeClr>
        </a:solidFill>
        <a:ln w="19050" cap="flat" cmpd="sng" algn="ctr">
          <a:solidFill>
            <a:schemeClr val="dk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37F6526C-7B7A-4C1E-A13A-4C0098EDC1BB}">
      <dsp:nvSpPr>
        <dsp:cNvPr id="0" name=""/>
        <dsp:cNvSpPr/>
      </dsp:nvSpPr>
      <dsp:spPr>
        <a:xfrm rot="8100000">
          <a:off x="71152" y="562561"/>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CCA25-097E-4A96-BC50-D3282A208DED}">
      <dsp:nvSpPr>
        <dsp:cNvPr id="0" name=""/>
        <dsp:cNvSpPr/>
      </dsp:nvSpPr>
      <dsp:spPr>
        <a:xfrm>
          <a:off x="108962" y="600371"/>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0FF032F2-DDAF-43BA-9434-C093526ED2A8}">
      <dsp:nvSpPr>
        <dsp:cNvPr id="0" name=""/>
        <dsp:cNvSpPr/>
      </dsp:nvSpPr>
      <dsp:spPr>
        <a:xfrm>
          <a:off x="481992" y="98341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Dataset Preparation</a:t>
          </a:r>
        </a:p>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Data Preprocessing</a:t>
          </a:r>
        </a:p>
      </dsp:txBody>
      <dsp:txXfrm>
        <a:off x="481992" y="983410"/>
        <a:ext cx="1888126" cy="1426909"/>
      </dsp:txXfrm>
    </dsp:sp>
    <dsp:sp modelId="{B127F5F8-FBAB-4F3B-9F15-D8BD2BC949AD}">
      <dsp:nvSpPr>
        <dsp:cNvPr id="0" name=""/>
        <dsp:cNvSpPr/>
      </dsp:nvSpPr>
      <dsp:spPr>
        <a:xfrm>
          <a:off x="481992" y="482064"/>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Oct. 2023</a:t>
          </a:r>
        </a:p>
      </dsp:txBody>
      <dsp:txXfrm>
        <a:off x="481992" y="482064"/>
        <a:ext cx="1888126" cy="501346"/>
      </dsp:txXfrm>
    </dsp:sp>
    <dsp:sp modelId="{D36CBFAC-7B0F-40CB-8489-64C772A7C4F9}">
      <dsp:nvSpPr>
        <dsp:cNvPr id="0" name=""/>
        <dsp:cNvSpPr/>
      </dsp:nvSpPr>
      <dsp:spPr>
        <a:xfrm>
          <a:off x="241328" y="98341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B465FDA-1D1F-401B-A80C-5705E19424B8}">
      <dsp:nvSpPr>
        <dsp:cNvPr id="0" name=""/>
        <dsp:cNvSpPr/>
      </dsp:nvSpPr>
      <dsp:spPr>
        <a:xfrm>
          <a:off x="208017"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AA7985-E561-400F-A11F-A8BDA046E106}">
      <dsp:nvSpPr>
        <dsp:cNvPr id="0" name=""/>
        <dsp:cNvSpPr/>
      </dsp:nvSpPr>
      <dsp:spPr>
        <a:xfrm rot="18900000">
          <a:off x="1250850" y="3917727"/>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6A2587-868F-4D68-A66A-706270CB8295}">
      <dsp:nvSpPr>
        <dsp:cNvPr id="0" name=""/>
        <dsp:cNvSpPr/>
      </dsp:nvSpPr>
      <dsp:spPr>
        <a:xfrm>
          <a:off x="1288660" y="3955537"/>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0795695F-3428-44C7-8C41-86BC43C6B5DC}">
      <dsp:nvSpPr>
        <dsp:cNvPr id="0" name=""/>
        <dsp:cNvSpPr/>
      </dsp:nvSpPr>
      <dsp:spPr>
        <a:xfrm>
          <a:off x="1661691" y="241032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Creating Vocab File</a:t>
          </a:r>
        </a:p>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Custom tokenizer</a:t>
          </a:r>
        </a:p>
      </dsp:txBody>
      <dsp:txXfrm>
        <a:off x="1661691" y="2410320"/>
        <a:ext cx="1888126" cy="1426909"/>
      </dsp:txXfrm>
    </dsp:sp>
    <dsp:sp modelId="{E41803FF-6895-419E-9854-BE6E911CABF8}">
      <dsp:nvSpPr>
        <dsp:cNvPr id="0" name=""/>
        <dsp:cNvSpPr/>
      </dsp:nvSpPr>
      <dsp:spPr>
        <a:xfrm>
          <a:off x="1661691" y="3837230"/>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Nov. 2023</a:t>
          </a:r>
        </a:p>
      </dsp:txBody>
      <dsp:txXfrm>
        <a:off x="1661691" y="3837230"/>
        <a:ext cx="1888126" cy="501346"/>
      </dsp:txXfrm>
    </dsp:sp>
    <dsp:sp modelId="{5C75429D-63A4-42CA-8868-A41476F69E16}">
      <dsp:nvSpPr>
        <dsp:cNvPr id="0" name=""/>
        <dsp:cNvSpPr/>
      </dsp:nvSpPr>
      <dsp:spPr>
        <a:xfrm>
          <a:off x="1421026" y="241032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DE80DB-4993-4374-BE2C-3343F037D0F7}">
      <dsp:nvSpPr>
        <dsp:cNvPr id="0" name=""/>
        <dsp:cNvSpPr/>
      </dsp:nvSpPr>
      <dsp:spPr>
        <a:xfrm>
          <a:off x="1387715"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BE08B-B419-4A27-B379-68952C31CF6A}">
      <dsp:nvSpPr>
        <dsp:cNvPr id="0" name=""/>
        <dsp:cNvSpPr/>
      </dsp:nvSpPr>
      <dsp:spPr>
        <a:xfrm rot="8100000">
          <a:off x="2430549" y="562561"/>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C7860-96D7-4D11-AD92-76C9860E8EF7}">
      <dsp:nvSpPr>
        <dsp:cNvPr id="0" name=""/>
        <dsp:cNvSpPr/>
      </dsp:nvSpPr>
      <dsp:spPr>
        <a:xfrm>
          <a:off x="2468359" y="600371"/>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5CB01C6D-EF5F-4BFE-B502-94890F682C3D}">
      <dsp:nvSpPr>
        <dsp:cNvPr id="0" name=""/>
        <dsp:cNvSpPr/>
      </dsp:nvSpPr>
      <dsp:spPr>
        <a:xfrm>
          <a:off x="2841389" y="98341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Building Attention Mechanism</a:t>
          </a:r>
        </a:p>
      </dsp:txBody>
      <dsp:txXfrm>
        <a:off x="2841389" y="983410"/>
        <a:ext cx="1888126" cy="1426909"/>
      </dsp:txXfrm>
    </dsp:sp>
    <dsp:sp modelId="{F34A6781-73F5-43B5-AB95-ADD228D06FAD}">
      <dsp:nvSpPr>
        <dsp:cNvPr id="0" name=""/>
        <dsp:cNvSpPr/>
      </dsp:nvSpPr>
      <dsp:spPr>
        <a:xfrm>
          <a:off x="2841389" y="482064"/>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Dec. 2023</a:t>
          </a:r>
        </a:p>
      </dsp:txBody>
      <dsp:txXfrm>
        <a:off x="2841389" y="482064"/>
        <a:ext cx="1888126" cy="501346"/>
      </dsp:txXfrm>
    </dsp:sp>
    <dsp:sp modelId="{55CBE9BB-F5B4-4887-A0B9-EFF2DCC49E82}">
      <dsp:nvSpPr>
        <dsp:cNvPr id="0" name=""/>
        <dsp:cNvSpPr/>
      </dsp:nvSpPr>
      <dsp:spPr>
        <a:xfrm>
          <a:off x="2600724" y="98341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48F4394-0844-4895-95C5-58BABB839F2D}">
      <dsp:nvSpPr>
        <dsp:cNvPr id="0" name=""/>
        <dsp:cNvSpPr/>
      </dsp:nvSpPr>
      <dsp:spPr>
        <a:xfrm>
          <a:off x="2567413"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D64D3-69C6-4DF2-9043-B5E413A6C7F6}">
      <dsp:nvSpPr>
        <dsp:cNvPr id="0" name=""/>
        <dsp:cNvSpPr/>
      </dsp:nvSpPr>
      <dsp:spPr>
        <a:xfrm rot="18900000">
          <a:off x="3610247" y="3917727"/>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7696C5-477D-4407-AE8B-2247A6366870}">
      <dsp:nvSpPr>
        <dsp:cNvPr id="0" name=""/>
        <dsp:cNvSpPr/>
      </dsp:nvSpPr>
      <dsp:spPr>
        <a:xfrm>
          <a:off x="3648057" y="3955537"/>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7C64516E-D663-4DE7-A00B-018348A5C006}">
      <dsp:nvSpPr>
        <dsp:cNvPr id="0" name=""/>
        <dsp:cNvSpPr/>
      </dsp:nvSpPr>
      <dsp:spPr>
        <a:xfrm>
          <a:off x="4021088" y="241032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Encoder Layer</a:t>
          </a:r>
        </a:p>
      </dsp:txBody>
      <dsp:txXfrm>
        <a:off x="4021088" y="2410320"/>
        <a:ext cx="1888126" cy="1426909"/>
      </dsp:txXfrm>
    </dsp:sp>
    <dsp:sp modelId="{637AFACB-F61D-4249-A132-2BDE34DAE474}">
      <dsp:nvSpPr>
        <dsp:cNvPr id="0" name=""/>
        <dsp:cNvSpPr/>
      </dsp:nvSpPr>
      <dsp:spPr>
        <a:xfrm>
          <a:off x="4021088" y="3837230"/>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Jan. 2024</a:t>
          </a:r>
        </a:p>
      </dsp:txBody>
      <dsp:txXfrm>
        <a:off x="4021088" y="3837230"/>
        <a:ext cx="1888126" cy="501346"/>
      </dsp:txXfrm>
    </dsp:sp>
    <dsp:sp modelId="{A7AC9086-2ADD-459C-A064-67A52C45D0A7}">
      <dsp:nvSpPr>
        <dsp:cNvPr id="0" name=""/>
        <dsp:cNvSpPr/>
      </dsp:nvSpPr>
      <dsp:spPr>
        <a:xfrm>
          <a:off x="3780423" y="241032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1AA6ADB-F413-45C4-A6B7-D3D19EE89FDE}">
      <dsp:nvSpPr>
        <dsp:cNvPr id="0" name=""/>
        <dsp:cNvSpPr/>
      </dsp:nvSpPr>
      <dsp:spPr>
        <a:xfrm>
          <a:off x="3747112"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EFF68-244B-4AE6-BB8C-B4C3E98359F2}">
      <dsp:nvSpPr>
        <dsp:cNvPr id="0" name=""/>
        <dsp:cNvSpPr/>
      </dsp:nvSpPr>
      <dsp:spPr>
        <a:xfrm rot="8100000">
          <a:off x="4789945" y="562561"/>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D8284B-6B00-425C-B1AE-2E8D7AB9D951}">
      <dsp:nvSpPr>
        <dsp:cNvPr id="0" name=""/>
        <dsp:cNvSpPr/>
      </dsp:nvSpPr>
      <dsp:spPr>
        <a:xfrm>
          <a:off x="4827756" y="600371"/>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2CB9987-79B3-488B-AAAE-946720102885}">
      <dsp:nvSpPr>
        <dsp:cNvPr id="0" name=""/>
        <dsp:cNvSpPr/>
      </dsp:nvSpPr>
      <dsp:spPr>
        <a:xfrm>
          <a:off x="5200786" y="98341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Decoder Layer</a:t>
          </a:r>
        </a:p>
      </dsp:txBody>
      <dsp:txXfrm>
        <a:off x="5200786" y="983410"/>
        <a:ext cx="1888126" cy="1426909"/>
      </dsp:txXfrm>
    </dsp:sp>
    <dsp:sp modelId="{60914AE6-C8CE-4BFA-B172-ACE71AC6903A}">
      <dsp:nvSpPr>
        <dsp:cNvPr id="0" name=""/>
        <dsp:cNvSpPr/>
      </dsp:nvSpPr>
      <dsp:spPr>
        <a:xfrm>
          <a:off x="5200786" y="482064"/>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Feb. 2024</a:t>
          </a:r>
        </a:p>
      </dsp:txBody>
      <dsp:txXfrm>
        <a:off x="5200786" y="482064"/>
        <a:ext cx="1888126" cy="501346"/>
      </dsp:txXfrm>
    </dsp:sp>
    <dsp:sp modelId="{435499B1-5B6B-4AC9-A654-2691DD01C624}">
      <dsp:nvSpPr>
        <dsp:cNvPr id="0" name=""/>
        <dsp:cNvSpPr/>
      </dsp:nvSpPr>
      <dsp:spPr>
        <a:xfrm>
          <a:off x="4960121" y="98341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76E6B-AB90-46E6-80F8-0EE5EFC74163}">
      <dsp:nvSpPr>
        <dsp:cNvPr id="0" name=""/>
        <dsp:cNvSpPr/>
      </dsp:nvSpPr>
      <dsp:spPr>
        <a:xfrm>
          <a:off x="4926810"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F27BD-96A6-4C9E-9989-AC2F82538A34}">
      <dsp:nvSpPr>
        <dsp:cNvPr id="0" name=""/>
        <dsp:cNvSpPr/>
      </dsp:nvSpPr>
      <dsp:spPr>
        <a:xfrm rot="18900000">
          <a:off x="5969644" y="3917727"/>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C2CE25-7DD1-44AF-A07F-641D70DC7C7F}">
      <dsp:nvSpPr>
        <dsp:cNvPr id="0" name=""/>
        <dsp:cNvSpPr/>
      </dsp:nvSpPr>
      <dsp:spPr>
        <a:xfrm>
          <a:off x="6007454" y="3955537"/>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5ED358B3-9729-45A3-9DE1-929031A0E4E9}">
      <dsp:nvSpPr>
        <dsp:cNvPr id="0" name=""/>
        <dsp:cNvSpPr/>
      </dsp:nvSpPr>
      <dsp:spPr>
        <a:xfrm>
          <a:off x="6380484" y="241032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Transformer and training</a:t>
          </a:r>
        </a:p>
      </dsp:txBody>
      <dsp:txXfrm>
        <a:off x="6380484" y="2410320"/>
        <a:ext cx="1888126" cy="1426909"/>
      </dsp:txXfrm>
    </dsp:sp>
    <dsp:sp modelId="{91FA25A4-0A2B-4AF8-9161-89D845FC41EB}">
      <dsp:nvSpPr>
        <dsp:cNvPr id="0" name=""/>
        <dsp:cNvSpPr/>
      </dsp:nvSpPr>
      <dsp:spPr>
        <a:xfrm>
          <a:off x="6380484" y="3837230"/>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Mar. 2024</a:t>
          </a:r>
        </a:p>
      </dsp:txBody>
      <dsp:txXfrm>
        <a:off x="6380484" y="3837230"/>
        <a:ext cx="1888126" cy="501346"/>
      </dsp:txXfrm>
    </dsp:sp>
    <dsp:sp modelId="{151E58D5-E91F-4C7C-B8AA-3F9096256D52}">
      <dsp:nvSpPr>
        <dsp:cNvPr id="0" name=""/>
        <dsp:cNvSpPr/>
      </dsp:nvSpPr>
      <dsp:spPr>
        <a:xfrm>
          <a:off x="6139819" y="241032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C8CEBB8-2BB9-41EA-9923-314A7A0561C0}">
      <dsp:nvSpPr>
        <dsp:cNvPr id="0" name=""/>
        <dsp:cNvSpPr/>
      </dsp:nvSpPr>
      <dsp:spPr>
        <a:xfrm>
          <a:off x="6106508"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6A5FC-A671-4C8A-990E-8B14070225A7}">
      <dsp:nvSpPr>
        <dsp:cNvPr id="0" name=""/>
        <dsp:cNvSpPr/>
      </dsp:nvSpPr>
      <dsp:spPr>
        <a:xfrm rot="8100000">
          <a:off x="7149342" y="562561"/>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50FF-B4AA-4D01-9CF5-7BF6D43D2C81}">
      <dsp:nvSpPr>
        <dsp:cNvPr id="0" name=""/>
        <dsp:cNvSpPr/>
      </dsp:nvSpPr>
      <dsp:spPr>
        <a:xfrm>
          <a:off x="7187152" y="600371"/>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26EEC47-8CFC-45AA-8840-F085F704A45C}">
      <dsp:nvSpPr>
        <dsp:cNvPr id="0" name=""/>
        <dsp:cNvSpPr/>
      </dsp:nvSpPr>
      <dsp:spPr>
        <a:xfrm>
          <a:off x="7560183" y="98341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114300" bIns="17145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Testing</a:t>
          </a:r>
        </a:p>
      </dsp:txBody>
      <dsp:txXfrm>
        <a:off x="7560183" y="983410"/>
        <a:ext cx="1888126" cy="1426909"/>
      </dsp:txXfrm>
    </dsp:sp>
    <dsp:sp modelId="{4E356320-693A-4CFF-B873-2A4D61DC93AC}">
      <dsp:nvSpPr>
        <dsp:cNvPr id="0" name=""/>
        <dsp:cNvSpPr/>
      </dsp:nvSpPr>
      <dsp:spPr>
        <a:xfrm>
          <a:off x="7560183" y="482064"/>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Apr. 2024</a:t>
          </a:r>
        </a:p>
      </dsp:txBody>
      <dsp:txXfrm>
        <a:off x="7560183" y="482064"/>
        <a:ext cx="1888126" cy="501346"/>
      </dsp:txXfrm>
    </dsp:sp>
    <dsp:sp modelId="{6A9B9900-99F0-4BBC-AF17-DB2566F64E13}">
      <dsp:nvSpPr>
        <dsp:cNvPr id="0" name=""/>
        <dsp:cNvSpPr/>
      </dsp:nvSpPr>
      <dsp:spPr>
        <a:xfrm>
          <a:off x="7319518" y="98341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A628E02-C6CA-4BE0-9F89-C4C19101F795}">
      <dsp:nvSpPr>
        <dsp:cNvPr id="0" name=""/>
        <dsp:cNvSpPr/>
      </dsp:nvSpPr>
      <dsp:spPr>
        <a:xfrm>
          <a:off x="7286207"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82223A-C103-4F21-9B56-468036314157}">
      <dsp:nvSpPr>
        <dsp:cNvPr id="0" name=""/>
        <dsp:cNvSpPr/>
      </dsp:nvSpPr>
      <dsp:spPr>
        <a:xfrm rot="18900000">
          <a:off x="8329040" y="3917727"/>
          <a:ext cx="340351" cy="340351"/>
        </a:xfrm>
        <a:prstGeom prst="teardrop">
          <a:avLst>
            <a:gd name="adj" fmla="val 11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02659-5518-40C7-A1A3-5C143C772846}">
      <dsp:nvSpPr>
        <dsp:cNvPr id="0" name=""/>
        <dsp:cNvSpPr/>
      </dsp:nvSpPr>
      <dsp:spPr>
        <a:xfrm>
          <a:off x="8366851" y="3955537"/>
          <a:ext cx="264731" cy="264731"/>
        </a:xfrm>
        <a:prstGeom prst="ellipse">
          <a:avLst/>
        </a:prstGeom>
        <a:solidFill>
          <a:schemeClr val="dk2">
            <a:alpha val="90000"/>
            <a:tint val="4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117D245-4F53-4A0E-85A4-39DAD5C5D461}">
      <dsp:nvSpPr>
        <dsp:cNvPr id="0" name=""/>
        <dsp:cNvSpPr/>
      </dsp:nvSpPr>
      <dsp:spPr>
        <a:xfrm>
          <a:off x="8739881" y="2410320"/>
          <a:ext cx="1888126" cy="1426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1450" rIns="0" bIns="114300" numCol="1" spcCol="1270" anchor="b"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Deployment </a:t>
          </a:r>
        </a:p>
      </dsp:txBody>
      <dsp:txXfrm>
        <a:off x="8739881" y="2410320"/>
        <a:ext cx="1888126" cy="1426909"/>
      </dsp:txXfrm>
    </dsp:sp>
    <dsp:sp modelId="{B4CFC3DE-5B01-412C-8E2B-A084D2898D85}">
      <dsp:nvSpPr>
        <dsp:cNvPr id="0" name=""/>
        <dsp:cNvSpPr/>
      </dsp:nvSpPr>
      <dsp:spPr>
        <a:xfrm>
          <a:off x="8739881" y="3837230"/>
          <a:ext cx="1888126" cy="50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39700" bIns="0" numCol="1" spcCol="1270" anchor="ctr" anchorCtr="0">
          <a:noAutofit/>
        </a:bodyPr>
        <a:lstStyle/>
        <a:p>
          <a:pPr marL="0" lvl="0" indent="0" algn="l" defTabSz="977900">
            <a:lnSpc>
              <a:spcPct val="90000"/>
            </a:lnSpc>
            <a:spcBef>
              <a:spcPct val="0"/>
            </a:spcBef>
            <a:spcAft>
              <a:spcPct val="35000"/>
            </a:spcAft>
            <a:buNone/>
            <a:defRPr b="1"/>
          </a:pPr>
          <a:r>
            <a:rPr lang="en-US" sz="2200" kern="1200" dirty="0">
              <a:latin typeface="Times New Roman" panose="02020603050405020304" pitchFamily="18" charset="0"/>
              <a:cs typeface="Times New Roman" panose="02020603050405020304" pitchFamily="18" charset="0"/>
            </a:rPr>
            <a:t>May. 2024</a:t>
          </a:r>
        </a:p>
      </dsp:txBody>
      <dsp:txXfrm>
        <a:off x="8739881" y="3837230"/>
        <a:ext cx="1888126" cy="501346"/>
      </dsp:txXfrm>
    </dsp:sp>
    <dsp:sp modelId="{E940D005-07F3-457C-AC9F-9B700CC5F0F0}">
      <dsp:nvSpPr>
        <dsp:cNvPr id="0" name=""/>
        <dsp:cNvSpPr/>
      </dsp:nvSpPr>
      <dsp:spPr>
        <a:xfrm>
          <a:off x="8499216" y="2410320"/>
          <a:ext cx="0" cy="1426909"/>
        </a:xfrm>
        <a:prstGeom prst="line">
          <a:avLst/>
        </a:prstGeom>
        <a:noFill/>
        <a:ln w="1270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F3621A3-058A-4E5C-9AA4-DBDA9380C9C8}">
      <dsp:nvSpPr>
        <dsp:cNvPr id="0" name=""/>
        <dsp:cNvSpPr/>
      </dsp:nvSpPr>
      <dsp:spPr>
        <a:xfrm>
          <a:off x="8465905" y="2365199"/>
          <a:ext cx="86639" cy="90242"/>
        </a:xfrm>
        <a:prstGeom prst="ellipse">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49F3E-8603-40C8-8B40-4102C8C94E21}"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734E8D-0F62-41EF-B2DE-D787BD60B0F4}" type="slidenum">
              <a:rPr lang="en-IN" smtClean="0"/>
              <a:t>‹#›</a:t>
            </a:fld>
            <a:endParaRPr lang="en-IN"/>
          </a:p>
        </p:txBody>
      </p:sp>
    </p:spTree>
    <p:extLst>
      <p:ext uri="{BB962C8B-B14F-4D97-AF65-F5344CB8AC3E}">
        <p14:creationId xmlns:p14="http://schemas.microsoft.com/office/powerpoint/2010/main" val="161257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9042-90DE-AAA5-52E1-D8CDF2A918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194D8D1-986C-EBEF-37DD-7221459E02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3EFAD8-E632-C591-D3D1-C0A41F82866E}"/>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5" name="Footer Placeholder 4">
            <a:extLst>
              <a:ext uri="{FF2B5EF4-FFF2-40B4-BE49-F238E27FC236}">
                <a16:creationId xmlns:a16="http://schemas.microsoft.com/office/drawing/2014/main" id="{A3B150EA-3B86-A005-42F0-D8682883E4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F0E6A2-4E35-B080-DC3D-FE7C3DE2B50D}"/>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375416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09D2-674D-4B96-0DFE-24A661C313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F530E-E36F-141E-61D5-DF8874DE9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6E51F3-D2BC-2577-DDB3-01E976D38969}"/>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5" name="Footer Placeholder 4">
            <a:extLst>
              <a:ext uri="{FF2B5EF4-FFF2-40B4-BE49-F238E27FC236}">
                <a16:creationId xmlns:a16="http://schemas.microsoft.com/office/drawing/2014/main" id="{ED6DA346-C7A9-2C8F-AC8A-66B759562D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C7C9B6-D184-20E2-0A18-66430295A5FB}"/>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156428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BC8D3C-BB02-2123-EF1A-8AEAE860BE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B6DBEC-480A-DB6C-8B71-DD0A406BC1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446FD0-C526-A55C-6DCF-0C713A29FCBC}"/>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5" name="Footer Placeholder 4">
            <a:extLst>
              <a:ext uri="{FF2B5EF4-FFF2-40B4-BE49-F238E27FC236}">
                <a16:creationId xmlns:a16="http://schemas.microsoft.com/office/drawing/2014/main" id="{D04F096B-5F6D-589D-407C-2E6AA836A2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DC6AC4-C875-2D3F-3C1D-E7639F88955D}"/>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2137677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182747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081D-A84C-826C-ADD8-1DE0AC74C1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3242CE-D746-9FBA-2B11-E828D7D2AA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19DC81-0D6A-3A9C-39A6-CDE70EA3C5B6}"/>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5" name="Footer Placeholder 4">
            <a:extLst>
              <a:ext uri="{FF2B5EF4-FFF2-40B4-BE49-F238E27FC236}">
                <a16:creationId xmlns:a16="http://schemas.microsoft.com/office/drawing/2014/main" id="{E5C15C0D-9D96-83B5-0A47-D6D0170F7F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548A34-98B8-B359-5AD4-9AAA13889153}"/>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2297339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C3B8-6E00-F9A5-85F8-F3DA0E7797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E87F97-10AD-E42D-1EAF-A51322C3FD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6C6E2-7349-A1F8-95C8-F08061CE4D18}"/>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5" name="Footer Placeholder 4">
            <a:extLst>
              <a:ext uri="{FF2B5EF4-FFF2-40B4-BE49-F238E27FC236}">
                <a16:creationId xmlns:a16="http://schemas.microsoft.com/office/drawing/2014/main" id="{321E2501-F925-E7D3-D3C2-C3487E1400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09E415-BB08-9A3E-F6C8-51451F841938}"/>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4101430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D46E-400C-DF8F-9022-82218015A7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D7F0B0-2B2D-5F08-334A-9B15437655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2D46C8-AAB9-542C-9FBC-D5A45A2D5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0D0EC9-FBCD-9A40-6A6F-01A96416E17A}"/>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6" name="Footer Placeholder 5">
            <a:extLst>
              <a:ext uri="{FF2B5EF4-FFF2-40B4-BE49-F238E27FC236}">
                <a16:creationId xmlns:a16="http://schemas.microsoft.com/office/drawing/2014/main" id="{1078616C-4076-7C03-082A-8C3C8BDBA6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A1D928-57A5-09F3-6C0A-D4D9B642633B}"/>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429196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43DB-D618-B77B-C769-97C800FA467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51B9E9-1B33-AB5E-2161-6A10D11D2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3BBA9-CD43-4027-850C-41FCD6AE50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602306-6A3E-2E94-36B5-22B0B6E171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236314-3C18-EC1B-A461-1D5F687DC5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3275C8-29FC-6788-09B8-083615E88153}"/>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8" name="Footer Placeholder 7">
            <a:extLst>
              <a:ext uri="{FF2B5EF4-FFF2-40B4-BE49-F238E27FC236}">
                <a16:creationId xmlns:a16="http://schemas.microsoft.com/office/drawing/2014/main" id="{0EE2D8E3-83AA-3567-DAC7-D08F30DE8F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0C00DAC-BEFF-6724-95F6-553AECD49B3C}"/>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38889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0C33-7442-ED82-5566-7CB45885B5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E031BA-B21D-F0F0-6D11-2B476E76AD79}"/>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4" name="Footer Placeholder 3">
            <a:extLst>
              <a:ext uri="{FF2B5EF4-FFF2-40B4-BE49-F238E27FC236}">
                <a16:creationId xmlns:a16="http://schemas.microsoft.com/office/drawing/2014/main" id="{66B1A0BB-E89A-E8D1-C8DD-AF3253830D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3728C0-E08E-11FA-4BBA-83E48E9082F2}"/>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2908597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BA3E1A-863F-072B-7E23-2C987C5D541D}"/>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3" name="Footer Placeholder 2">
            <a:extLst>
              <a:ext uri="{FF2B5EF4-FFF2-40B4-BE49-F238E27FC236}">
                <a16:creationId xmlns:a16="http://schemas.microsoft.com/office/drawing/2014/main" id="{DF471572-35EB-85A9-F7DF-BCE2E6CF8D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58E0BF-C0C4-F6F3-E1E1-7C7311F1F4CA}"/>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417355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33CD-56A5-59E3-D364-AB43D0E30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2127EA-E936-903C-C417-6812EC70F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78F12C-DC07-1589-8E67-68B202770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79EBF-0132-730F-A840-F130B65F126C}"/>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6" name="Footer Placeholder 5">
            <a:extLst>
              <a:ext uri="{FF2B5EF4-FFF2-40B4-BE49-F238E27FC236}">
                <a16:creationId xmlns:a16="http://schemas.microsoft.com/office/drawing/2014/main" id="{271A13DD-D5BC-4A16-9985-C2D6AEEE88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E8CCC5-5FB2-17A5-256C-56DC56379527}"/>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340576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EC082-2FC5-03C5-0787-0C4629FC6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27CF69-6C14-C7DB-F17F-EA9AA3DD0A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367582B-4197-FAC9-FDC1-F93CB817D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EBD88-7872-8353-9A4F-129DCAA8659B}"/>
              </a:ext>
            </a:extLst>
          </p:cNvPr>
          <p:cNvSpPr>
            <a:spLocks noGrp="1"/>
          </p:cNvSpPr>
          <p:nvPr>
            <p:ph type="dt" sz="half" idx="10"/>
          </p:nvPr>
        </p:nvSpPr>
        <p:spPr/>
        <p:txBody>
          <a:bodyPr/>
          <a:lstStyle/>
          <a:p>
            <a:fld id="{45987ADB-A169-4286-8630-AE2A095AA1CC}" type="datetimeFigureOut">
              <a:rPr lang="en-IN" smtClean="0"/>
              <a:t>20-05-2024</a:t>
            </a:fld>
            <a:endParaRPr lang="en-IN"/>
          </a:p>
        </p:txBody>
      </p:sp>
      <p:sp>
        <p:nvSpPr>
          <p:cNvPr id="6" name="Footer Placeholder 5">
            <a:extLst>
              <a:ext uri="{FF2B5EF4-FFF2-40B4-BE49-F238E27FC236}">
                <a16:creationId xmlns:a16="http://schemas.microsoft.com/office/drawing/2014/main" id="{3A8E61B7-F1ED-323E-7812-EB2E2D7D17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B521F3-8206-4D65-8DEA-186AF19F2B1D}"/>
              </a:ext>
            </a:extLst>
          </p:cNvPr>
          <p:cNvSpPr>
            <a:spLocks noGrp="1"/>
          </p:cNvSpPr>
          <p:nvPr>
            <p:ph type="sldNum" sz="quarter" idx="12"/>
          </p:nvPr>
        </p:nvSpPr>
        <p:spPr/>
        <p:txBody>
          <a:bodyPr/>
          <a:lstStyle/>
          <a:p>
            <a:fld id="{FED57C2B-D176-4FD6-A4CF-1110B116D4AC}" type="slidenum">
              <a:rPr lang="en-IN" smtClean="0"/>
              <a:t>‹#›</a:t>
            </a:fld>
            <a:endParaRPr lang="en-IN"/>
          </a:p>
        </p:txBody>
      </p:sp>
    </p:spTree>
    <p:extLst>
      <p:ext uri="{BB962C8B-B14F-4D97-AF65-F5344CB8AC3E}">
        <p14:creationId xmlns:p14="http://schemas.microsoft.com/office/powerpoint/2010/main" val="3155869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998308-4CB4-C673-3798-01BAF7507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8A550C-D3BB-47A2-25B6-EE97DDC4C9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8FF07A-713A-D83B-278D-4278710B92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987ADB-A169-4286-8630-AE2A095AA1CC}" type="datetimeFigureOut">
              <a:rPr lang="en-IN" smtClean="0"/>
              <a:t>20-05-2024</a:t>
            </a:fld>
            <a:endParaRPr lang="en-IN"/>
          </a:p>
        </p:txBody>
      </p:sp>
      <p:sp>
        <p:nvSpPr>
          <p:cNvPr id="5" name="Footer Placeholder 4">
            <a:extLst>
              <a:ext uri="{FF2B5EF4-FFF2-40B4-BE49-F238E27FC236}">
                <a16:creationId xmlns:a16="http://schemas.microsoft.com/office/drawing/2014/main" id="{71B2AF59-894D-522C-6B30-A66F4ACBB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44401B6-E158-CF53-66C3-6E8933F6F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D57C2B-D176-4FD6-A4CF-1110B116D4AC}" type="slidenum">
              <a:rPr lang="en-IN" smtClean="0"/>
              <a:t>‹#›</a:t>
            </a:fld>
            <a:endParaRPr lang="en-IN"/>
          </a:p>
        </p:txBody>
      </p:sp>
    </p:spTree>
    <p:extLst>
      <p:ext uri="{BB962C8B-B14F-4D97-AF65-F5344CB8AC3E}">
        <p14:creationId xmlns:p14="http://schemas.microsoft.com/office/powerpoint/2010/main" val="3486662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svgsilh.com/image/2985673.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ixabay.com/ko/%EC%8B%9C%EA%B0%84-%EA%B4%80%EB%A6%AC-%EC%8B%9C%EA%B3%84-%EB%8A%A5%EB%A5%A0-%EC%8B%9C%EA%B0%84-%EC%82%AC%EC%97%85-%EA%B4%80%EB%A6%AC-%EC%82%AC%EB%9E%8C-%EC%84%9C%EB%91%98%EB%9F%AC-1966421/"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A06FD6DF-C1B1-E64E-1801-AE31B5519102}"/>
              </a:ext>
            </a:extLst>
          </p:cNvPr>
          <p:cNvSpPr txBox="1">
            <a:spLocks/>
          </p:cNvSpPr>
          <p:nvPr/>
        </p:nvSpPr>
        <p:spPr>
          <a:xfrm>
            <a:off x="268232" y="4856549"/>
            <a:ext cx="4783697" cy="1936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
              </a:spcBef>
              <a:buNone/>
            </a:pPr>
            <a:r>
              <a:rPr lang="en-US" sz="2100" dirty="0">
                <a:latin typeface="Times New Roman" panose="02020603050405020304" pitchFamily="18" charset="0"/>
                <a:cs typeface="Times New Roman" panose="02020603050405020304" pitchFamily="18" charset="0"/>
              </a:rPr>
              <a:t>Jayanth Reddy G (20103010)</a:t>
            </a:r>
          </a:p>
          <a:p>
            <a:pPr marL="0" indent="0" algn="ctr">
              <a:lnSpc>
                <a:spcPct val="100000"/>
              </a:lnSpc>
              <a:spcBef>
                <a:spcPts val="400"/>
              </a:spcBef>
              <a:buNone/>
            </a:pPr>
            <a:r>
              <a:rPr lang="en-US" sz="2100" dirty="0" err="1">
                <a:latin typeface="Times New Roman" panose="02020603050405020304" pitchFamily="18" charset="0"/>
                <a:cs typeface="Times New Roman" panose="02020603050405020304" pitchFamily="18" charset="0"/>
              </a:rPr>
              <a:t>Akhila</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Banothu</a:t>
            </a:r>
            <a:r>
              <a:rPr lang="en-US" sz="2100" dirty="0">
                <a:latin typeface="Times New Roman" panose="02020603050405020304" pitchFamily="18" charset="0"/>
                <a:cs typeface="Times New Roman" panose="02020603050405020304" pitchFamily="18" charset="0"/>
              </a:rPr>
              <a:t> (20103052)</a:t>
            </a:r>
          </a:p>
        </p:txBody>
      </p:sp>
      <p:pic>
        <p:nvPicPr>
          <p:cNvPr id="2052" name="Picture 4" descr="NIT Manipur Recruitment 2021 Apply Online Job Vacancies 29 October 2021">
            <a:extLst>
              <a:ext uri="{FF2B5EF4-FFF2-40B4-BE49-F238E27FC236}">
                <a16:creationId xmlns:a16="http://schemas.microsoft.com/office/drawing/2014/main" id="{52DCA22E-9ACE-A317-3723-B50418EE11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1929" y="420825"/>
            <a:ext cx="2085091" cy="208509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7594E160-3047-307F-64FE-0D18A4039DFF}"/>
              </a:ext>
            </a:extLst>
          </p:cNvPr>
          <p:cNvSpPr txBox="1">
            <a:spLocks/>
          </p:cNvSpPr>
          <p:nvPr/>
        </p:nvSpPr>
        <p:spPr>
          <a:xfrm>
            <a:off x="5894111" y="3986382"/>
            <a:ext cx="6278883" cy="19710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endParaRPr lang="en-US" sz="2000" dirty="0"/>
          </a:p>
          <a:p>
            <a:pPr marL="0" indent="0" algn="ctr">
              <a:lnSpc>
                <a:spcPct val="100000"/>
              </a:lnSpc>
              <a:buNone/>
            </a:pPr>
            <a:br>
              <a:rPr lang="en-US" sz="24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Dr Khelchandra Thongam</a:t>
            </a:r>
          </a:p>
          <a:p>
            <a:pPr marL="0" indent="0" algn="ctr">
              <a:lnSpc>
                <a:spcPct val="100000"/>
              </a:lnSpc>
              <a:buNone/>
            </a:pPr>
            <a:r>
              <a:rPr lang="en-US" sz="2100" dirty="0">
                <a:latin typeface="Times New Roman" panose="02020603050405020304" pitchFamily="18" charset="0"/>
                <a:cs typeface="Times New Roman" panose="02020603050405020304" pitchFamily="18" charset="0"/>
              </a:rPr>
              <a:t>Associate Professor</a:t>
            </a:r>
          </a:p>
          <a:p>
            <a:pPr marL="0" indent="0" algn="ctr">
              <a:lnSpc>
                <a:spcPct val="100000"/>
              </a:lnSpc>
              <a:buNone/>
            </a:pPr>
            <a:r>
              <a:rPr lang="en-US" sz="2100" dirty="0">
                <a:latin typeface="Times New Roman" panose="02020603050405020304" pitchFamily="18" charset="0"/>
                <a:cs typeface="Times New Roman" panose="02020603050405020304" pitchFamily="18" charset="0"/>
              </a:rPr>
              <a:t>Computer Science and Engineering Dept.</a:t>
            </a:r>
          </a:p>
        </p:txBody>
      </p:sp>
      <p:sp>
        <p:nvSpPr>
          <p:cNvPr id="7" name="TextBox 6">
            <a:extLst>
              <a:ext uri="{FF2B5EF4-FFF2-40B4-BE49-F238E27FC236}">
                <a16:creationId xmlns:a16="http://schemas.microsoft.com/office/drawing/2014/main" id="{C622EE85-81CC-E0E2-311E-DF81EF89F877}"/>
              </a:ext>
            </a:extLst>
          </p:cNvPr>
          <p:cNvSpPr txBox="1"/>
          <p:nvPr/>
        </p:nvSpPr>
        <p:spPr>
          <a:xfrm>
            <a:off x="7733073" y="4114529"/>
            <a:ext cx="2600960" cy="446276"/>
          </a:xfrm>
          <a:prstGeom prst="rect">
            <a:avLst/>
          </a:prstGeom>
          <a:noFill/>
        </p:spPr>
        <p:txBody>
          <a:bodyPr wrap="square" rtlCol="0">
            <a:spAutoFit/>
          </a:bodyPr>
          <a:lstStyle/>
          <a:p>
            <a:pPr algn="ctr"/>
            <a:r>
              <a:rPr lang="en-IN" sz="2300" b="1" dirty="0">
                <a:latin typeface="Times New Roman" panose="02020603050405020304" pitchFamily="18" charset="0"/>
                <a:cs typeface="Times New Roman" panose="02020603050405020304" pitchFamily="18" charset="0"/>
              </a:rPr>
              <a:t>Supervised By </a:t>
            </a:r>
          </a:p>
        </p:txBody>
      </p:sp>
      <p:sp>
        <p:nvSpPr>
          <p:cNvPr id="8" name="TextBox 7">
            <a:extLst>
              <a:ext uri="{FF2B5EF4-FFF2-40B4-BE49-F238E27FC236}">
                <a16:creationId xmlns:a16="http://schemas.microsoft.com/office/drawing/2014/main" id="{90E2FC73-15F9-EC95-7CE1-3B33A8D86227}"/>
              </a:ext>
            </a:extLst>
          </p:cNvPr>
          <p:cNvSpPr txBox="1"/>
          <p:nvPr/>
        </p:nvSpPr>
        <p:spPr>
          <a:xfrm>
            <a:off x="1089148" y="4114529"/>
            <a:ext cx="2600960" cy="446276"/>
          </a:xfrm>
          <a:prstGeom prst="rect">
            <a:avLst/>
          </a:prstGeom>
          <a:noFill/>
        </p:spPr>
        <p:txBody>
          <a:bodyPr wrap="square" rtlCol="0">
            <a:spAutoFit/>
          </a:bodyPr>
          <a:lstStyle/>
          <a:p>
            <a:pPr algn="ctr"/>
            <a:r>
              <a:rPr lang="en-IN" sz="2300" b="1" dirty="0">
                <a:latin typeface="Times New Roman" panose="02020603050405020304" pitchFamily="18" charset="0"/>
                <a:cs typeface="Times New Roman" panose="02020603050405020304" pitchFamily="18" charset="0"/>
              </a:rPr>
              <a:t>Team </a:t>
            </a:r>
          </a:p>
        </p:txBody>
      </p:sp>
      <p:sp>
        <p:nvSpPr>
          <p:cNvPr id="2" name="TextBox 1">
            <a:extLst>
              <a:ext uri="{FF2B5EF4-FFF2-40B4-BE49-F238E27FC236}">
                <a16:creationId xmlns:a16="http://schemas.microsoft.com/office/drawing/2014/main" id="{0B528052-6832-4158-5223-DA88B6FFFAD6}"/>
              </a:ext>
            </a:extLst>
          </p:cNvPr>
          <p:cNvSpPr txBox="1"/>
          <p:nvPr/>
        </p:nvSpPr>
        <p:spPr>
          <a:xfrm>
            <a:off x="971161" y="2673238"/>
            <a:ext cx="10732236" cy="1446550"/>
          </a:xfrm>
          <a:prstGeom prst="rect">
            <a:avLst/>
          </a:prstGeom>
          <a:noFill/>
        </p:spPr>
        <p:txBody>
          <a:bodyPr wrap="square">
            <a:spAutoFit/>
          </a:bodyPr>
          <a:lstStyle/>
          <a:p>
            <a:pPr algn="ctr"/>
            <a:r>
              <a:rPr lang="en-US" sz="3500" dirty="0">
                <a:latin typeface="Times New Roman" panose="02020603050405020304" pitchFamily="18" charset="0"/>
                <a:cs typeface="Times New Roman" panose="02020603050405020304" pitchFamily="18" charset="0"/>
              </a:rPr>
              <a:t>Design and Development of English to Telugu Translation System based on Transformer with Deep Learning</a:t>
            </a:r>
            <a:br>
              <a:rPr lang="en-US" sz="1800" dirty="0"/>
            </a:br>
            <a:endParaRPr lang="en-US" dirty="0"/>
          </a:p>
        </p:txBody>
      </p:sp>
    </p:spTree>
    <p:extLst>
      <p:ext uri="{BB962C8B-B14F-4D97-AF65-F5344CB8AC3E}">
        <p14:creationId xmlns:p14="http://schemas.microsoft.com/office/powerpoint/2010/main" val="2370308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960A209-CF75-CD28-6EE1-0D4A87159973}"/>
              </a:ext>
            </a:extLst>
          </p:cNvPr>
          <p:cNvSpPr/>
          <p:nvPr/>
        </p:nvSpPr>
        <p:spPr>
          <a:xfrm>
            <a:off x="3874055" y="339266"/>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latin typeface="Times New Roman" panose="02020603050405020304" pitchFamily="18" charset="0"/>
                <a:cs typeface="Times New Roman" panose="02020603050405020304" pitchFamily="18" charset="0"/>
              </a:rPr>
              <a:t>SURVEY - 2</a:t>
            </a:r>
          </a:p>
          <a:p>
            <a:pPr marL="0" indent="0" algn="ctr">
              <a:lnSpc>
                <a:spcPts val="5468"/>
              </a:lnSpc>
              <a:buNone/>
            </a:pPr>
            <a:endParaRPr lang="en-US" sz="3600" dirty="0">
              <a:latin typeface="Times New Roman" panose="02020603050405020304" pitchFamily="18" charset="0"/>
              <a:cs typeface="Times New Roman" panose="02020603050405020304" pitchFamily="18" charset="0"/>
            </a:endParaRPr>
          </a:p>
        </p:txBody>
      </p:sp>
      <p:sp>
        <p:nvSpPr>
          <p:cNvPr id="3" name="Text 6">
            <a:extLst>
              <a:ext uri="{FF2B5EF4-FFF2-40B4-BE49-F238E27FC236}">
                <a16:creationId xmlns:a16="http://schemas.microsoft.com/office/drawing/2014/main" id="{D6EA7AA5-DD45-20C3-2CD4-82E5C2A8EAB1}"/>
              </a:ext>
            </a:extLst>
          </p:cNvPr>
          <p:cNvSpPr/>
          <p:nvPr/>
        </p:nvSpPr>
        <p:spPr>
          <a:xfrm>
            <a:off x="1126148" y="1173693"/>
            <a:ext cx="5520801" cy="255192"/>
          </a:xfrm>
          <a:prstGeom prst="rect">
            <a:avLst/>
          </a:prstGeom>
          <a:noFill/>
          <a:ln/>
        </p:spPr>
        <p:txBody>
          <a:bodyPr wrap="none" rtlCol="0" anchor="t"/>
          <a:lstStyle/>
          <a:p>
            <a:pPr marL="0" indent="0" algn="l">
              <a:lnSpc>
                <a:spcPts val="2513"/>
              </a:lnSpc>
              <a:buNone/>
            </a:pPr>
            <a:r>
              <a:rPr lang="en-US" sz="1840" b="1" dirty="0">
                <a:latin typeface="Times New Roman" panose="02020603050405020304" pitchFamily="18" charset="0"/>
                <a:ea typeface="Nunito" pitchFamily="34" charset="-122"/>
                <a:cs typeface="Times New Roman" panose="02020603050405020304" pitchFamily="18" charset="0"/>
              </a:rPr>
              <a:t>LSTM (Long Short-Term Memory): </a:t>
            </a:r>
            <a:endParaRPr lang="en-US" sz="1840" dirty="0">
              <a:latin typeface="Times New Roman" panose="02020603050405020304" pitchFamily="18" charset="0"/>
              <a:cs typeface="Times New Roman" panose="02020603050405020304" pitchFamily="18" charset="0"/>
            </a:endParaRPr>
          </a:p>
        </p:txBody>
      </p:sp>
      <p:sp>
        <p:nvSpPr>
          <p:cNvPr id="8" name="Text 7">
            <a:extLst>
              <a:ext uri="{FF2B5EF4-FFF2-40B4-BE49-F238E27FC236}">
                <a16:creationId xmlns:a16="http://schemas.microsoft.com/office/drawing/2014/main" id="{BAB54F02-3F84-B8E7-BFEE-392AC7BDE54B}"/>
              </a:ext>
            </a:extLst>
          </p:cNvPr>
          <p:cNvSpPr/>
          <p:nvPr/>
        </p:nvSpPr>
        <p:spPr>
          <a:xfrm>
            <a:off x="1126146" y="3332349"/>
            <a:ext cx="2911562" cy="163871"/>
          </a:xfrm>
          <a:prstGeom prst="rect">
            <a:avLst/>
          </a:prstGeom>
          <a:noFill/>
          <a:ln/>
        </p:spPr>
        <p:txBody>
          <a:bodyPr wrap="none" rtlCol="0" anchor="t"/>
          <a:lstStyle/>
          <a:p>
            <a:pPr marL="0" indent="0" algn="l">
              <a:lnSpc>
                <a:spcPts val="1914"/>
              </a:lnSpc>
              <a:buNone/>
            </a:pPr>
            <a:r>
              <a:rPr lang="en-US" sz="1840" b="1" dirty="0">
                <a:latin typeface="Times New Roman" panose="02020603050405020304" pitchFamily="18" charset="0"/>
                <a:ea typeface="Nunito" pitchFamily="34" charset="-122"/>
                <a:cs typeface="Times New Roman" panose="02020603050405020304" pitchFamily="18" charset="0"/>
              </a:rPr>
              <a:t>Transformer-Based Approach:</a:t>
            </a:r>
            <a:endParaRPr lang="en-US" sz="1840" dirty="0">
              <a:latin typeface="Times New Roman" panose="02020603050405020304" pitchFamily="18" charset="0"/>
              <a:cs typeface="Times New Roman" panose="02020603050405020304" pitchFamily="18" charset="0"/>
            </a:endParaRPr>
          </a:p>
        </p:txBody>
      </p:sp>
      <p:sp>
        <p:nvSpPr>
          <p:cNvPr id="11" name="Text 14">
            <a:extLst>
              <a:ext uri="{FF2B5EF4-FFF2-40B4-BE49-F238E27FC236}">
                <a16:creationId xmlns:a16="http://schemas.microsoft.com/office/drawing/2014/main" id="{0F002397-3C07-7366-FA00-4C6C0A978A15}"/>
              </a:ext>
            </a:extLst>
          </p:cNvPr>
          <p:cNvSpPr/>
          <p:nvPr/>
        </p:nvSpPr>
        <p:spPr>
          <a:xfrm>
            <a:off x="967360" y="5460072"/>
            <a:ext cx="9521167" cy="523954"/>
          </a:xfrm>
          <a:prstGeom prst="rect">
            <a:avLst/>
          </a:prstGeom>
          <a:noFill/>
          <a:ln/>
        </p:spPr>
        <p:txBody>
          <a:bodyPr wrap="none" rtlCol="0" anchor="t"/>
          <a:lstStyle/>
          <a:p>
            <a:pPr marL="0" indent="0" algn="l">
              <a:lnSpc>
                <a:spcPts val="2144"/>
              </a:lnSpc>
              <a:buNone/>
            </a:pPr>
            <a:r>
              <a:rPr lang="en-US" sz="1500" b="1" dirty="0">
                <a:solidFill>
                  <a:srgbClr val="00002E"/>
                </a:solidFill>
                <a:latin typeface="Times New Roman" panose="02020603050405020304" pitchFamily="18" charset="0"/>
                <a:ea typeface="PT Sans" pitchFamily="34" charset="-122"/>
                <a:cs typeface="Times New Roman" panose="02020603050405020304" pitchFamily="18" charset="0"/>
              </a:rPr>
              <a:t>Reference : </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Neural Machine Translation System for English to Indian Language Translation Using MTIL Parallel Corpus </a:t>
            </a:r>
          </a:p>
          <a:p>
            <a:pPr marL="0" indent="0" algn="l">
              <a:lnSpc>
                <a:spcPts val="2144"/>
              </a:lnSpc>
              <a:buNone/>
            </a:pP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by B.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Premjith</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M. Anand Kumar and K.P. Soman</a:t>
            </a:r>
            <a:endParaRPr lang="en-US" sz="1500" dirty="0">
              <a:latin typeface="Times New Roman" panose="02020603050405020304" pitchFamily="18" charset="0"/>
              <a:cs typeface="Times New Roman" panose="02020603050405020304" pitchFamily="18" charset="0"/>
            </a:endParaRPr>
          </a:p>
          <a:p>
            <a:pPr marL="0" indent="0" algn="l">
              <a:lnSpc>
                <a:spcPts val="2144"/>
              </a:lnSpc>
              <a:buNone/>
            </a:pP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Received February 8, 2018; previously published online March 20, 2019.</a:t>
            </a:r>
            <a:endParaRPr lang="en-US" sz="1500" dirty="0">
              <a:latin typeface="Times New Roman" panose="02020603050405020304" pitchFamily="18" charset="0"/>
              <a:cs typeface="Times New Roman" panose="02020603050405020304" pitchFamily="18" charset="0"/>
            </a:endParaRPr>
          </a:p>
          <a:p>
            <a:pPr marL="0" indent="0" algn="l">
              <a:lnSpc>
                <a:spcPts val="1960"/>
              </a:lnSpc>
              <a:buNone/>
            </a:pPr>
            <a:endParaRPr lang="en-US" sz="1500" dirty="0">
              <a:latin typeface="Times New Roman" panose="02020603050405020304" pitchFamily="18" charset="0"/>
              <a:cs typeface="Times New Roman" panose="02020603050405020304" pitchFamily="18" charset="0"/>
            </a:endParaRPr>
          </a:p>
        </p:txBody>
      </p:sp>
      <p:sp>
        <p:nvSpPr>
          <p:cNvPr id="2" name="Text 7">
            <a:extLst>
              <a:ext uri="{FF2B5EF4-FFF2-40B4-BE49-F238E27FC236}">
                <a16:creationId xmlns:a16="http://schemas.microsoft.com/office/drawing/2014/main" id="{015D9AD9-FB13-11E3-8943-6389AF597148}"/>
              </a:ext>
            </a:extLst>
          </p:cNvPr>
          <p:cNvSpPr/>
          <p:nvPr/>
        </p:nvSpPr>
        <p:spPr>
          <a:xfrm>
            <a:off x="967360" y="1767698"/>
            <a:ext cx="10328815"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LSTMs are based on recurrent neural networks (RNNs) and process input sequences sequentially. They maintain hidden states that capture information from previous time steps, allowing them to model temporal dependencies.</a:t>
            </a:r>
            <a:endParaRPr lang="en-US" sz="17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03DFBB6D-6C90-5566-7385-58AFFDCDFD11}"/>
              </a:ext>
            </a:extLst>
          </p:cNvPr>
          <p:cNvSpPr/>
          <p:nvPr/>
        </p:nvSpPr>
        <p:spPr>
          <a:xfrm>
            <a:off x="967360" y="2441251"/>
            <a:ext cx="10011244" cy="816531"/>
          </a:xfrm>
          <a:prstGeom prst="rect">
            <a:avLst/>
          </a:prstGeom>
          <a:noFill/>
          <a:ln/>
        </p:spPr>
        <p:txBody>
          <a:bodyPr wrap="square" rtlCol="0" anchor="t"/>
          <a:lstStyle/>
          <a:p>
            <a:pPr marL="285750" indent="-285750" algn="just">
              <a:lnSpc>
                <a:spcPts val="2144"/>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LSTMs have hidden states and memory cells that enable them to capture and store information over long sequences. The memory cells help in mitigating the vanishing gradient problem associated with standard RNNs.</a:t>
            </a:r>
            <a:endParaRPr lang="en-US" sz="1700" dirty="0">
              <a:latin typeface="Times New Roman" panose="02020603050405020304" pitchFamily="18" charset="0"/>
              <a:cs typeface="Times New Roman" panose="02020603050405020304" pitchFamily="18" charset="0"/>
            </a:endParaRPr>
          </a:p>
        </p:txBody>
      </p:sp>
      <p:sp>
        <p:nvSpPr>
          <p:cNvPr id="16" name="Text 10">
            <a:extLst>
              <a:ext uri="{FF2B5EF4-FFF2-40B4-BE49-F238E27FC236}">
                <a16:creationId xmlns:a16="http://schemas.microsoft.com/office/drawing/2014/main" id="{BE5F8AA8-2624-C5E3-DC75-41DB7774DF43}"/>
              </a:ext>
            </a:extLst>
          </p:cNvPr>
          <p:cNvSpPr/>
          <p:nvPr/>
        </p:nvSpPr>
        <p:spPr>
          <a:xfrm>
            <a:off x="967360" y="3690958"/>
            <a:ext cx="9916951"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The Transformer architecture relies on attention mechanisms, allowing it to capture relationships between words in a sequence in a parallelized manner. This attention mechanism allows each position in the input sequence to focus on different parts of the input sequence during processing. </a:t>
            </a:r>
            <a:endParaRPr lang="en-US" sz="1700" dirty="0">
              <a:latin typeface="Times New Roman" panose="02020603050405020304" pitchFamily="18" charset="0"/>
              <a:cs typeface="Times New Roman" panose="02020603050405020304" pitchFamily="18" charset="0"/>
            </a:endParaRPr>
          </a:p>
        </p:txBody>
      </p:sp>
      <p:sp>
        <p:nvSpPr>
          <p:cNvPr id="17" name="Text 11">
            <a:extLst>
              <a:ext uri="{FF2B5EF4-FFF2-40B4-BE49-F238E27FC236}">
                <a16:creationId xmlns:a16="http://schemas.microsoft.com/office/drawing/2014/main" id="{8C29C788-FD45-A5BE-8EDA-BF3BB77EEE7A}"/>
              </a:ext>
            </a:extLst>
          </p:cNvPr>
          <p:cNvSpPr/>
          <p:nvPr/>
        </p:nvSpPr>
        <p:spPr>
          <a:xfrm>
            <a:off x="967360" y="4575515"/>
            <a:ext cx="10404437"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Transformers are highly parallelizable, making them computationally efficient. The attention mechanism allows for simultaneous processing of all positions in a sequence, enabling effective use of hardware accelerators like GPUs. </a:t>
            </a:r>
            <a:endParaRPr lang="en-US" sz="1700" dirty="0">
              <a:latin typeface="Times New Roman" panose="02020603050405020304" pitchFamily="18" charset="0"/>
              <a:cs typeface="Times New Roman" panose="02020603050405020304" pitchFamily="18" charset="0"/>
            </a:endParaRPr>
          </a:p>
        </p:txBody>
      </p:sp>
      <p:pic>
        <p:nvPicPr>
          <p:cNvPr id="6" name="Picture 4" descr="NIT Manipur Recruitment 2021 Apply Online Job Vacancies 29 October 2021">
            <a:extLst>
              <a:ext uri="{FF2B5EF4-FFF2-40B4-BE49-F238E27FC236}">
                <a16:creationId xmlns:a16="http://schemas.microsoft.com/office/drawing/2014/main" id="{E7FEAE48-6D27-DB63-70B3-D608BC865D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21758" y="5168395"/>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9175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960A209-CF75-CD28-6EE1-0D4A87159973}"/>
              </a:ext>
            </a:extLst>
          </p:cNvPr>
          <p:cNvSpPr/>
          <p:nvPr/>
        </p:nvSpPr>
        <p:spPr>
          <a:xfrm>
            <a:off x="3874055" y="333211"/>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latin typeface="Times New Roman" panose="02020603050405020304" pitchFamily="18" charset="0"/>
                <a:cs typeface="Times New Roman" panose="02020603050405020304" pitchFamily="18" charset="0"/>
              </a:rPr>
              <a:t>SURVEY - 3</a:t>
            </a:r>
            <a:endParaRPr lang="en-US" sz="3600" dirty="0">
              <a:latin typeface="Times New Roman" panose="02020603050405020304" pitchFamily="18" charset="0"/>
              <a:cs typeface="Times New Roman" panose="02020603050405020304" pitchFamily="18" charset="0"/>
            </a:endParaRPr>
          </a:p>
        </p:txBody>
      </p:sp>
      <p:sp>
        <p:nvSpPr>
          <p:cNvPr id="3" name="Text 6">
            <a:extLst>
              <a:ext uri="{FF2B5EF4-FFF2-40B4-BE49-F238E27FC236}">
                <a16:creationId xmlns:a16="http://schemas.microsoft.com/office/drawing/2014/main" id="{D6EA7AA5-DD45-20C3-2CD4-82E5C2A8EAB1}"/>
              </a:ext>
            </a:extLst>
          </p:cNvPr>
          <p:cNvSpPr/>
          <p:nvPr/>
        </p:nvSpPr>
        <p:spPr>
          <a:xfrm>
            <a:off x="1126148" y="1173693"/>
            <a:ext cx="5520801" cy="255192"/>
          </a:xfrm>
          <a:prstGeom prst="rect">
            <a:avLst/>
          </a:prstGeom>
          <a:noFill/>
          <a:ln/>
        </p:spPr>
        <p:txBody>
          <a:bodyPr wrap="none" rtlCol="0" anchor="t"/>
          <a:lstStyle/>
          <a:p>
            <a:pPr marL="0" indent="0" algn="l">
              <a:lnSpc>
                <a:spcPts val="2296"/>
              </a:lnSpc>
              <a:buNone/>
            </a:pPr>
            <a:r>
              <a:rPr lang="en-US" sz="1840" b="1" dirty="0">
                <a:latin typeface="Times New Roman" panose="02020603050405020304" pitchFamily="18" charset="0"/>
                <a:ea typeface="Nunito" pitchFamily="34" charset="-122"/>
                <a:cs typeface="Times New Roman" panose="02020603050405020304" pitchFamily="18" charset="0"/>
              </a:rPr>
              <a:t>Statistical Machine Translation (SMT): </a:t>
            </a:r>
          </a:p>
        </p:txBody>
      </p:sp>
      <p:sp>
        <p:nvSpPr>
          <p:cNvPr id="8" name="Text 7">
            <a:extLst>
              <a:ext uri="{FF2B5EF4-FFF2-40B4-BE49-F238E27FC236}">
                <a16:creationId xmlns:a16="http://schemas.microsoft.com/office/drawing/2014/main" id="{BAB54F02-3F84-B8E7-BFEE-392AC7BDE54B}"/>
              </a:ext>
            </a:extLst>
          </p:cNvPr>
          <p:cNvSpPr/>
          <p:nvPr/>
        </p:nvSpPr>
        <p:spPr>
          <a:xfrm>
            <a:off x="1126146" y="3292561"/>
            <a:ext cx="2911562" cy="163871"/>
          </a:xfrm>
          <a:prstGeom prst="rect">
            <a:avLst/>
          </a:prstGeom>
          <a:noFill/>
          <a:ln/>
        </p:spPr>
        <p:txBody>
          <a:bodyPr wrap="none" rtlCol="0" anchor="t"/>
          <a:lstStyle/>
          <a:p>
            <a:pPr marL="0" indent="0" algn="l">
              <a:lnSpc>
                <a:spcPts val="1914"/>
              </a:lnSpc>
              <a:buNone/>
            </a:pPr>
            <a:r>
              <a:rPr lang="en-US" sz="1840" b="1" dirty="0">
                <a:latin typeface="Times New Roman" panose="02020603050405020304" pitchFamily="18" charset="0"/>
                <a:ea typeface="Nunito" pitchFamily="34" charset="-122"/>
                <a:cs typeface="Times New Roman" panose="02020603050405020304" pitchFamily="18" charset="0"/>
              </a:rPr>
              <a:t>Transformer-Based Approach:</a:t>
            </a:r>
            <a:endParaRPr lang="en-US" sz="1840" dirty="0">
              <a:latin typeface="Times New Roman" panose="02020603050405020304" pitchFamily="18" charset="0"/>
              <a:cs typeface="Times New Roman" panose="02020603050405020304" pitchFamily="18" charset="0"/>
            </a:endParaRPr>
          </a:p>
        </p:txBody>
      </p:sp>
      <p:sp>
        <p:nvSpPr>
          <p:cNvPr id="11" name="Text 14">
            <a:extLst>
              <a:ext uri="{FF2B5EF4-FFF2-40B4-BE49-F238E27FC236}">
                <a16:creationId xmlns:a16="http://schemas.microsoft.com/office/drawing/2014/main" id="{0F002397-3C07-7366-FA00-4C6C0A978A15}"/>
              </a:ext>
            </a:extLst>
          </p:cNvPr>
          <p:cNvSpPr/>
          <p:nvPr/>
        </p:nvSpPr>
        <p:spPr>
          <a:xfrm>
            <a:off x="1053615" y="5567242"/>
            <a:ext cx="9521167" cy="523954"/>
          </a:xfrm>
          <a:prstGeom prst="rect">
            <a:avLst/>
          </a:prstGeom>
          <a:noFill/>
          <a:ln/>
        </p:spPr>
        <p:txBody>
          <a:bodyPr wrap="none" rtlCol="0" anchor="t"/>
          <a:lstStyle/>
          <a:p>
            <a:pPr marL="0" indent="0" algn="l">
              <a:lnSpc>
                <a:spcPts val="1960"/>
              </a:lnSpc>
              <a:buNone/>
            </a:pPr>
            <a:r>
              <a:rPr lang="en-US" sz="1500" b="1" dirty="0">
                <a:solidFill>
                  <a:srgbClr val="00002E"/>
                </a:solidFill>
                <a:latin typeface="Times New Roman" panose="02020603050405020304" pitchFamily="18" charset="0"/>
                <a:ea typeface="PT Sans" pitchFamily="34" charset="-122"/>
                <a:cs typeface="Times New Roman" panose="02020603050405020304" pitchFamily="18" charset="0"/>
              </a:rPr>
              <a:t>Reference : </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A SURVEY ON FORMAL LANGUAGE TRANSLATION (TELUGU - ENGLISH)</a:t>
            </a:r>
          </a:p>
          <a:p>
            <a:pPr marL="0" indent="0" algn="l">
              <a:lnSpc>
                <a:spcPts val="1960"/>
              </a:lnSpc>
              <a:buNone/>
            </a:pP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by Mrs. P. Swaroopa,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Kalakonda</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Vishnu,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Pulipati</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Akshay, S. Siva Sai Sandip,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Vennam</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Vivek.</a:t>
            </a:r>
            <a:endParaRPr lang="en-US" sz="1500" dirty="0">
              <a:latin typeface="Times New Roman" panose="02020603050405020304" pitchFamily="18" charset="0"/>
              <a:cs typeface="Times New Roman" panose="02020603050405020304" pitchFamily="18" charset="0"/>
            </a:endParaRPr>
          </a:p>
          <a:p>
            <a:pPr marL="0" indent="0" algn="l">
              <a:lnSpc>
                <a:spcPts val="1960"/>
              </a:lnSpc>
              <a:buNone/>
            </a:pP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2022 JETIR November 2022, Volume 9, Issue 11</a:t>
            </a:r>
            <a:endParaRPr lang="en-US" sz="1500" dirty="0">
              <a:latin typeface="Times New Roman" panose="02020603050405020304" pitchFamily="18" charset="0"/>
              <a:cs typeface="Times New Roman" panose="02020603050405020304" pitchFamily="18" charset="0"/>
            </a:endParaRPr>
          </a:p>
          <a:p>
            <a:pPr marL="0" indent="0" algn="l">
              <a:lnSpc>
                <a:spcPts val="1960"/>
              </a:lnSpc>
              <a:buNone/>
            </a:pPr>
            <a:endParaRPr lang="en-US" sz="1500" dirty="0">
              <a:latin typeface="Times New Roman" panose="02020603050405020304" pitchFamily="18" charset="0"/>
              <a:cs typeface="Times New Roman" panose="02020603050405020304" pitchFamily="18" charset="0"/>
            </a:endParaRPr>
          </a:p>
        </p:txBody>
      </p:sp>
      <p:sp>
        <p:nvSpPr>
          <p:cNvPr id="2" name="Text 7">
            <a:extLst>
              <a:ext uri="{FF2B5EF4-FFF2-40B4-BE49-F238E27FC236}">
                <a16:creationId xmlns:a16="http://schemas.microsoft.com/office/drawing/2014/main" id="{015D9AD9-FB13-11E3-8943-6389AF597148}"/>
              </a:ext>
            </a:extLst>
          </p:cNvPr>
          <p:cNvSpPr/>
          <p:nvPr/>
        </p:nvSpPr>
        <p:spPr>
          <a:xfrm>
            <a:off x="808577" y="1780973"/>
            <a:ext cx="10328815" cy="816531"/>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SMT relies on a combination of rule-based and statistical methods. It involves the creation of linguistic rules and the estimation of statistical models based on bilingual corpora.</a:t>
            </a:r>
            <a:endParaRPr lang="en-US" sz="1700" dirty="0">
              <a:latin typeface="Times New Roman" panose="02020603050405020304" pitchFamily="18" charset="0"/>
              <a:cs typeface="Times New Roman" panose="02020603050405020304" pitchFamily="18" charset="0"/>
            </a:endParaRPr>
          </a:p>
        </p:txBody>
      </p:sp>
      <p:sp>
        <p:nvSpPr>
          <p:cNvPr id="15" name="Text 8">
            <a:extLst>
              <a:ext uri="{FF2B5EF4-FFF2-40B4-BE49-F238E27FC236}">
                <a16:creationId xmlns:a16="http://schemas.microsoft.com/office/drawing/2014/main" id="{03DFBB6D-6C90-5566-7385-58AFFDCDFD11}"/>
              </a:ext>
            </a:extLst>
          </p:cNvPr>
          <p:cNvSpPr/>
          <p:nvPr/>
        </p:nvSpPr>
        <p:spPr>
          <a:xfrm>
            <a:off x="808577" y="2534362"/>
            <a:ext cx="10011244" cy="816531"/>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SMT systems require extensive feature engineering, where linguistic experts manually design features and weights to capture translation patterns, word alignments, and other linguistic phenomena.</a:t>
            </a:r>
            <a:endParaRPr lang="en-US" sz="1700" dirty="0">
              <a:latin typeface="Times New Roman" panose="02020603050405020304" pitchFamily="18" charset="0"/>
              <a:cs typeface="Times New Roman" panose="02020603050405020304" pitchFamily="18" charset="0"/>
            </a:endParaRPr>
          </a:p>
        </p:txBody>
      </p:sp>
      <p:sp>
        <p:nvSpPr>
          <p:cNvPr id="16" name="Text 10">
            <a:extLst>
              <a:ext uri="{FF2B5EF4-FFF2-40B4-BE49-F238E27FC236}">
                <a16:creationId xmlns:a16="http://schemas.microsoft.com/office/drawing/2014/main" id="{BE5F8AA8-2624-C5E3-DC75-41DB7774DF43}"/>
              </a:ext>
            </a:extLst>
          </p:cNvPr>
          <p:cNvSpPr/>
          <p:nvPr/>
        </p:nvSpPr>
        <p:spPr>
          <a:xfrm>
            <a:off x="808577" y="3683253"/>
            <a:ext cx="9916951" cy="816531"/>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Transformers leverage self-attention mechanisms, allowing the model to focus on different parts of the input sequence when generating each part of the output sequence. This attention mechanism captures dependencies effectively and enables the model to handle long-range dependencies. </a:t>
            </a:r>
            <a:endParaRPr lang="en-US" sz="1700" dirty="0">
              <a:latin typeface="Times New Roman" panose="02020603050405020304" pitchFamily="18" charset="0"/>
              <a:cs typeface="Times New Roman" panose="02020603050405020304" pitchFamily="18" charset="0"/>
            </a:endParaRPr>
          </a:p>
        </p:txBody>
      </p:sp>
      <p:sp>
        <p:nvSpPr>
          <p:cNvPr id="17" name="Text 11">
            <a:extLst>
              <a:ext uri="{FF2B5EF4-FFF2-40B4-BE49-F238E27FC236}">
                <a16:creationId xmlns:a16="http://schemas.microsoft.com/office/drawing/2014/main" id="{8C29C788-FD45-A5BE-8EDA-BF3BB77EEE7A}"/>
              </a:ext>
            </a:extLst>
          </p:cNvPr>
          <p:cNvSpPr/>
          <p:nvPr/>
        </p:nvSpPr>
        <p:spPr>
          <a:xfrm>
            <a:off x="808577" y="4605322"/>
            <a:ext cx="10404437"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Transformers excel at capturing contextual understanding, as they consider the entire context of  a sentence during both training and inference. This enables them to generate translations that are more contextually relevant and coherent.</a:t>
            </a:r>
            <a:endParaRPr lang="en-US" sz="1700" dirty="0">
              <a:latin typeface="Times New Roman" panose="02020603050405020304" pitchFamily="18" charset="0"/>
              <a:cs typeface="Times New Roman" panose="02020603050405020304" pitchFamily="18" charset="0"/>
            </a:endParaRPr>
          </a:p>
        </p:txBody>
      </p:sp>
      <p:pic>
        <p:nvPicPr>
          <p:cNvPr id="5" name="Picture 4" descr="NIT Manipur Recruitment 2021 Apply Online Job Vacancies 29 October 2021">
            <a:extLst>
              <a:ext uri="{FF2B5EF4-FFF2-40B4-BE49-F238E27FC236}">
                <a16:creationId xmlns:a16="http://schemas.microsoft.com/office/drawing/2014/main" id="{980CA9D1-8125-10CE-49A3-BC0CA750CD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27465" y="5013588"/>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743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erson using a laptop">
            <a:extLst>
              <a:ext uri="{FF2B5EF4-FFF2-40B4-BE49-F238E27FC236}">
                <a16:creationId xmlns:a16="http://schemas.microsoft.com/office/drawing/2014/main" id="{D0270588-9CB6-B982-78CC-2B5E6BBC7383}"/>
              </a:ext>
            </a:extLst>
          </p:cNvPr>
          <p:cNvPicPr>
            <a:picLocks noChangeAspect="1"/>
          </p:cNvPicPr>
          <p:nvPr/>
        </p:nvPicPr>
        <p:blipFill>
          <a:blip r:embed="rId2">
            <a:extLst>
              <a:ext uri="{28A0092B-C50C-407E-A947-70E740481C1C}">
                <a14:useLocalDpi xmlns:a14="http://schemas.microsoft.com/office/drawing/2010/main" val="0"/>
              </a:ext>
            </a:extLst>
          </a:blip>
          <a:srcRect l="7825" r="7825"/>
          <a:stretch/>
        </p:blipFill>
        <p:spPr>
          <a:xfrm>
            <a:off x="4316909" y="0"/>
            <a:ext cx="7875091" cy="685800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81029" y="771988"/>
            <a:ext cx="4929761"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METHODOLOGY</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27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2407B9B-4F0E-88EC-3BDD-130EB7A475AD}"/>
              </a:ext>
            </a:extLst>
          </p:cNvPr>
          <p:cNvPicPr>
            <a:picLocks noChangeAspect="1"/>
          </p:cNvPicPr>
          <p:nvPr/>
        </p:nvPicPr>
        <p:blipFill>
          <a:blip r:embed="rId2"/>
          <a:stretch>
            <a:fillRect/>
          </a:stretch>
        </p:blipFill>
        <p:spPr>
          <a:xfrm>
            <a:off x="8410605" y="1404620"/>
            <a:ext cx="3593408" cy="4791211"/>
          </a:xfrm>
          <a:prstGeom prst="rect">
            <a:avLst/>
          </a:prstGeom>
        </p:spPr>
      </p:pic>
      <p:sp>
        <p:nvSpPr>
          <p:cNvPr id="6" name="TextBox 5">
            <a:extLst>
              <a:ext uri="{FF2B5EF4-FFF2-40B4-BE49-F238E27FC236}">
                <a16:creationId xmlns:a16="http://schemas.microsoft.com/office/drawing/2014/main" id="{66826E3C-F9FC-F638-6E8C-DF3AEBAD91D8}"/>
              </a:ext>
            </a:extLst>
          </p:cNvPr>
          <p:cNvSpPr txBox="1"/>
          <p:nvPr/>
        </p:nvSpPr>
        <p:spPr>
          <a:xfrm>
            <a:off x="1756369" y="514174"/>
            <a:ext cx="9550728"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ARCHITECTURE AND FLOW DIAGRAM</a:t>
            </a:r>
          </a:p>
        </p:txBody>
      </p:sp>
      <p:sp>
        <p:nvSpPr>
          <p:cNvPr id="7" name="Rectangle: Rounded Corners 6">
            <a:extLst>
              <a:ext uri="{FF2B5EF4-FFF2-40B4-BE49-F238E27FC236}">
                <a16:creationId xmlns:a16="http://schemas.microsoft.com/office/drawing/2014/main" id="{C212B053-F7BC-335F-7961-A2779B29F96C}"/>
              </a:ext>
            </a:extLst>
          </p:cNvPr>
          <p:cNvSpPr/>
          <p:nvPr/>
        </p:nvSpPr>
        <p:spPr>
          <a:xfrm>
            <a:off x="538480" y="2001520"/>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Text ( English)</a:t>
            </a:r>
          </a:p>
        </p:txBody>
      </p:sp>
      <p:sp>
        <p:nvSpPr>
          <p:cNvPr id="8" name="Rectangle: Rounded Corners 7">
            <a:extLst>
              <a:ext uri="{FF2B5EF4-FFF2-40B4-BE49-F238E27FC236}">
                <a16:creationId xmlns:a16="http://schemas.microsoft.com/office/drawing/2014/main" id="{8CA8B6D1-1C77-E0BE-B557-726E9C6C5019}"/>
              </a:ext>
            </a:extLst>
          </p:cNvPr>
          <p:cNvSpPr/>
          <p:nvPr/>
        </p:nvSpPr>
        <p:spPr>
          <a:xfrm>
            <a:off x="2692400" y="2000549"/>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Data Cleaning</a:t>
            </a:r>
          </a:p>
        </p:txBody>
      </p:sp>
      <p:sp>
        <p:nvSpPr>
          <p:cNvPr id="9" name="Rectangle: Rounded Corners 8">
            <a:extLst>
              <a:ext uri="{FF2B5EF4-FFF2-40B4-BE49-F238E27FC236}">
                <a16:creationId xmlns:a16="http://schemas.microsoft.com/office/drawing/2014/main" id="{543F907E-4E6A-F825-C2FD-133AE625BE3D}"/>
              </a:ext>
            </a:extLst>
          </p:cNvPr>
          <p:cNvSpPr/>
          <p:nvPr/>
        </p:nvSpPr>
        <p:spPr>
          <a:xfrm>
            <a:off x="538480" y="3578860"/>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Corpus</a:t>
            </a:r>
          </a:p>
        </p:txBody>
      </p:sp>
      <p:sp>
        <p:nvSpPr>
          <p:cNvPr id="10" name="Rectangle: Rounded Corners 9">
            <a:extLst>
              <a:ext uri="{FF2B5EF4-FFF2-40B4-BE49-F238E27FC236}">
                <a16:creationId xmlns:a16="http://schemas.microsoft.com/office/drawing/2014/main" id="{79E72901-1FD9-2361-2DB4-5353F1DF0317}"/>
              </a:ext>
            </a:extLst>
          </p:cNvPr>
          <p:cNvSpPr/>
          <p:nvPr/>
        </p:nvSpPr>
        <p:spPr>
          <a:xfrm>
            <a:off x="2751093" y="3578859"/>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Vocab file</a:t>
            </a:r>
          </a:p>
        </p:txBody>
      </p:sp>
      <p:sp>
        <p:nvSpPr>
          <p:cNvPr id="11" name="Rectangle: Rounded Corners 10">
            <a:extLst>
              <a:ext uri="{FF2B5EF4-FFF2-40B4-BE49-F238E27FC236}">
                <a16:creationId xmlns:a16="http://schemas.microsoft.com/office/drawing/2014/main" id="{24B9FA25-6700-C202-F200-4DFFC3DFDD34}"/>
              </a:ext>
            </a:extLst>
          </p:cNvPr>
          <p:cNvSpPr/>
          <p:nvPr/>
        </p:nvSpPr>
        <p:spPr>
          <a:xfrm>
            <a:off x="4778012" y="2917486"/>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Custom Tokenizer</a:t>
            </a:r>
          </a:p>
        </p:txBody>
      </p:sp>
      <p:sp>
        <p:nvSpPr>
          <p:cNvPr id="12" name="Rectangle: Rounded Corners 11">
            <a:extLst>
              <a:ext uri="{FF2B5EF4-FFF2-40B4-BE49-F238E27FC236}">
                <a16:creationId xmlns:a16="http://schemas.microsoft.com/office/drawing/2014/main" id="{208D1C96-EF4A-847B-7E0D-F40A5AD6B970}"/>
              </a:ext>
            </a:extLst>
          </p:cNvPr>
          <p:cNvSpPr/>
          <p:nvPr/>
        </p:nvSpPr>
        <p:spPr>
          <a:xfrm>
            <a:off x="7160925" y="2000549"/>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Transformer</a:t>
            </a:r>
          </a:p>
        </p:txBody>
      </p:sp>
      <p:sp>
        <p:nvSpPr>
          <p:cNvPr id="13" name="Rectangle: Rounded Corners 12">
            <a:extLst>
              <a:ext uri="{FF2B5EF4-FFF2-40B4-BE49-F238E27FC236}">
                <a16:creationId xmlns:a16="http://schemas.microsoft.com/office/drawing/2014/main" id="{840FB03D-3B2A-FB7D-3F76-0A9ACDB948B5}"/>
              </a:ext>
            </a:extLst>
          </p:cNvPr>
          <p:cNvSpPr/>
          <p:nvPr/>
        </p:nvSpPr>
        <p:spPr>
          <a:xfrm>
            <a:off x="5805503" y="5130214"/>
            <a:ext cx="1676400" cy="64633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Output</a:t>
            </a:r>
          </a:p>
        </p:txBody>
      </p:sp>
      <p:cxnSp>
        <p:nvCxnSpPr>
          <p:cNvPr id="17" name="Straight Arrow Connector 16">
            <a:extLst>
              <a:ext uri="{FF2B5EF4-FFF2-40B4-BE49-F238E27FC236}">
                <a16:creationId xmlns:a16="http://schemas.microsoft.com/office/drawing/2014/main" id="{0B57BA8E-92F8-2A58-AFCE-2FA4E048D620}"/>
              </a:ext>
            </a:extLst>
          </p:cNvPr>
          <p:cNvCxnSpPr>
            <a:stCxn id="7" idx="3"/>
            <a:endCxn id="8" idx="1"/>
          </p:cNvCxnSpPr>
          <p:nvPr/>
        </p:nvCxnSpPr>
        <p:spPr>
          <a:xfrm flipV="1">
            <a:off x="2214880" y="2323715"/>
            <a:ext cx="477520" cy="9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39042F1-11A0-AA07-E85C-1AFE8CCEC559}"/>
              </a:ext>
            </a:extLst>
          </p:cNvPr>
          <p:cNvCxnSpPr>
            <a:stCxn id="8" idx="2"/>
          </p:cNvCxnSpPr>
          <p:nvPr/>
        </p:nvCxnSpPr>
        <p:spPr>
          <a:xfrm>
            <a:off x="3530600" y="2646880"/>
            <a:ext cx="0" cy="9319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5E4CBAC-3C53-F1A7-A142-210BFD31762E}"/>
              </a:ext>
            </a:extLst>
          </p:cNvPr>
          <p:cNvCxnSpPr>
            <a:stCxn id="9" idx="3"/>
            <a:endCxn id="10" idx="1"/>
          </p:cNvCxnSpPr>
          <p:nvPr/>
        </p:nvCxnSpPr>
        <p:spPr>
          <a:xfrm flipV="1">
            <a:off x="2214880" y="3902025"/>
            <a:ext cx="53621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Connector: Elbow 25">
            <a:extLst>
              <a:ext uri="{FF2B5EF4-FFF2-40B4-BE49-F238E27FC236}">
                <a16:creationId xmlns:a16="http://schemas.microsoft.com/office/drawing/2014/main" id="{144CE9B7-1CAE-D577-D23D-153BBDA5B208}"/>
              </a:ext>
            </a:extLst>
          </p:cNvPr>
          <p:cNvCxnSpPr>
            <a:stCxn id="10" idx="3"/>
            <a:endCxn id="11" idx="1"/>
          </p:cNvCxnSpPr>
          <p:nvPr/>
        </p:nvCxnSpPr>
        <p:spPr>
          <a:xfrm flipV="1">
            <a:off x="4427493" y="3240652"/>
            <a:ext cx="350519" cy="66137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1490FAF9-A997-48E6-E0CA-EB65FED189CF}"/>
              </a:ext>
            </a:extLst>
          </p:cNvPr>
          <p:cNvCxnSpPr>
            <a:stCxn id="11" idx="3"/>
            <a:endCxn id="12" idx="1"/>
          </p:cNvCxnSpPr>
          <p:nvPr/>
        </p:nvCxnSpPr>
        <p:spPr>
          <a:xfrm flipV="1">
            <a:off x="6454412" y="2323715"/>
            <a:ext cx="706513" cy="916937"/>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9982909E-D3D0-7249-F465-3565202F53F5}"/>
              </a:ext>
            </a:extLst>
          </p:cNvPr>
          <p:cNvCxnSpPr>
            <a:stCxn id="12" idx="3"/>
          </p:cNvCxnSpPr>
          <p:nvPr/>
        </p:nvCxnSpPr>
        <p:spPr>
          <a:xfrm>
            <a:off x="8837325" y="2323715"/>
            <a:ext cx="956915" cy="567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5E84D8EE-E3FF-5F38-10C2-290E220D8733}"/>
              </a:ext>
            </a:extLst>
          </p:cNvPr>
          <p:cNvCxnSpPr>
            <a:stCxn id="12" idx="2"/>
          </p:cNvCxnSpPr>
          <p:nvPr/>
        </p:nvCxnSpPr>
        <p:spPr>
          <a:xfrm rot="5400000">
            <a:off x="6079747" y="3210836"/>
            <a:ext cx="2483334" cy="135542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pic>
        <p:nvPicPr>
          <p:cNvPr id="2" name="Picture 4" descr="NIT Manipur Recruitment 2021 Apply Online Job Vacancies 29 October 2021">
            <a:extLst>
              <a:ext uri="{FF2B5EF4-FFF2-40B4-BE49-F238E27FC236}">
                <a16:creationId xmlns:a16="http://schemas.microsoft.com/office/drawing/2014/main" id="{C549B51B-DC91-C814-B0ED-8452F343D0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5600" y="5130214"/>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958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1432396" y="458569"/>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SCALED DOT PRODUCT ATTENTION</a:t>
            </a:r>
          </a:p>
        </p:txBody>
      </p:sp>
      <p:sp>
        <p:nvSpPr>
          <p:cNvPr id="5" name="Slide Number Placeholder 6">
            <a:extLst>
              <a:ext uri="{FF2B5EF4-FFF2-40B4-BE49-F238E27FC236}">
                <a16:creationId xmlns:a16="http://schemas.microsoft.com/office/drawing/2014/main" id="{AEB4836B-0538-338C-7AFD-D899EC05044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14</a:t>
            </a:fld>
            <a:endParaRPr lang="en-US"/>
          </a:p>
        </p:txBody>
      </p:sp>
      <p:pic>
        <p:nvPicPr>
          <p:cNvPr id="16" name="Picture 4">
            <a:extLst>
              <a:ext uri="{FF2B5EF4-FFF2-40B4-BE49-F238E27FC236}">
                <a16:creationId xmlns:a16="http://schemas.microsoft.com/office/drawing/2014/main" id="{6DC192A4-F8C4-64B3-2A62-1D1FC67F71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91" t="3637" r="6723" b="4397"/>
          <a:stretch/>
        </p:blipFill>
        <p:spPr bwMode="auto">
          <a:xfrm>
            <a:off x="360108" y="1567179"/>
            <a:ext cx="3107944" cy="40233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6E66B18-A028-A3BC-A6F7-3B70CCFC34DB}"/>
              </a:ext>
            </a:extLst>
          </p:cNvPr>
          <p:cNvSpPr txBox="1"/>
          <p:nvPr/>
        </p:nvSpPr>
        <p:spPr>
          <a:xfrm>
            <a:off x="3468052" y="1403763"/>
            <a:ext cx="7944104" cy="1323439"/>
          </a:xfrm>
          <a:prstGeom prst="rect">
            <a:avLst/>
          </a:prstGeom>
          <a:noFill/>
        </p:spPr>
        <p:txBody>
          <a:bodyPr wrap="square" rtlCol="0">
            <a:spAutoFit/>
          </a:bodyPr>
          <a:lstStyle/>
          <a:p>
            <a:pPr rtl="0">
              <a:spcBef>
                <a:spcPts val="3200"/>
              </a:spcBef>
            </a:pPr>
            <a:r>
              <a:rPr lang="en-US" sz="2000" b="0" i="0" u="none" strike="noStrike" dirty="0">
                <a:solidFill>
                  <a:srgbClr val="242424"/>
                </a:solidFill>
                <a:effectLst/>
                <a:latin typeface="Times New Roman" panose="02020603050405020304" pitchFamily="18" charset="0"/>
                <a:cs typeface="Times New Roman" panose="02020603050405020304" pitchFamily="18" charset="0"/>
              </a:rPr>
              <a:t>The attention function used by the transformer takes three inputs: Q (query), K (key), V (value). The equation used to calculate the attention weights is:</a:t>
            </a:r>
            <a:endParaRPr lang="en-US" sz="2000" b="0" dirty="0">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19" name="Picture 6" descr="self-attention mathematical representation">
            <a:extLst>
              <a:ext uri="{FF2B5EF4-FFF2-40B4-BE49-F238E27FC236}">
                <a16:creationId xmlns:a16="http://schemas.microsoft.com/office/drawing/2014/main" id="{8F68F41B-B1D8-5DB4-B81F-DA06C0DB5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679" y="2308003"/>
            <a:ext cx="4010025" cy="7524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E3510BA-274D-9507-44DE-2CD6318B3DEB}"/>
              </a:ext>
            </a:extLst>
          </p:cNvPr>
          <p:cNvSpPr txBox="1"/>
          <p:nvPr/>
        </p:nvSpPr>
        <p:spPr>
          <a:xfrm>
            <a:off x="3393440" y="3026065"/>
            <a:ext cx="8321040" cy="4093428"/>
          </a:xfrm>
          <a:prstGeom prst="rect">
            <a:avLst/>
          </a:prstGeom>
          <a:noFill/>
        </p:spPr>
        <p:txBody>
          <a:bodyPr wrap="square" rtlCol="0">
            <a:spAutoFit/>
          </a:bodyPr>
          <a:lstStyle/>
          <a:p>
            <a:pPr rtl="0">
              <a:spcBef>
                <a:spcPts val="3200"/>
              </a:spcBef>
              <a:spcAft>
                <a:spcPts val="0"/>
              </a:spcAft>
            </a:pPr>
            <a:r>
              <a:rPr lang="en-US" sz="2000" b="1" i="0" u="none" strike="noStrike" dirty="0">
                <a:solidFill>
                  <a:srgbClr val="242424"/>
                </a:solidFill>
                <a:effectLst/>
                <a:latin typeface="Times New Roman" panose="02020603050405020304" pitchFamily="18" charset="0"/>
                <a:cs typeface="Times New Roman" panose="02020603050405020304" pitchFamily="18" charset="0"/>
              </a:rPr>
              <a:t>Query vector</a:t>
            </a:r>
            <a:r>
              <a:rPr lang="en-US" sz="2000" b="0" i="0" u="none" strike="noStrike" dirty="0">
                <a:solidFill>
                  <a:srgbClr val="242424"/>
                </a:solidFill>
                <a:effectLst/>
                <a:latin typeface="Times New Roman" panose="02020603050405020304" pitchFamily="18" charset="0"/>
                <a:cs typeface="Times New Roman" panose="02020603050405020304" pitchFamily="18" charset="0"/>
              </a:rPr>
              <a:t>: Represented by a word vector in the sequence and defines the hidden state of the decoder.</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000" b="1" i="0" u="none" strike="noStrike" dirty="0">
                <a:solidFill>
                  <a:srgbClr val="242424"/>
                </a:solidFill>
                <a:effectLst/>
                <a:latin typeface="Times New Roman" panose="02020603050405020304" pitchFamily="18" charset="0"/>
                <a:cs typeface="Times New Roman" panose="02020603050405020304" pitchFamily="18" charset="0"/>
              </a:rPr>
              <a:t>Key vector</a:t>
            </a:r>
            <a:r>
              <a:rPr lang="en-US" sz="2000" b="0" i="0" u="none" strike="noStrike" dirty="0">
                <a:solidFill>
                  <a:srgbClr val="242424"/>
                </a:solidFill>
                <a:effectLst/>
                <a:latin typeface="Times New Roman" panose="02020603050405020304" pitchFamily="18" charset="0"/>
                <a:cs typeface="Times New Roman" panose="02020603050405020304" pitchFamily="18" charset="0"/>
              </a:rPr>
              <a:t>: Represented by all the words in the sequence and defines the hidden state of the encoder.</a:t>
            </a:r>
            <a:endParaRPr lang="en-US" sz="20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000" b="1" i="0" u="none" strike="noStrike" dirty="0">
                <a:solidFill>
                  <a:srgbClr val="242424"/>
                </a:solidFill>
                <a:effectLst/>
                <a:latin typeface="Times New Roman" panose="02020603050405020304" pitchFamily="18" charset="0"/>
                <a:cs typeface="Times New Roman" panose="02020603050405020304" pitchFamily="18" charset="0"/>
              </a:rPr>
              <a:t>Value vector: </a:t>
            </a:r>
            <a:r>
              <a:rPr lang="en-US" sz="2000" b="0" i="0" u="none" strike="noStrike" dirty="0">
                <a:solidFill>
                  <a:srgbClr val="242424"/>
                </a:solidFill>
                <a:effectLst/>
                <a:latin typeface="Times New Roman" panose="02020603050405020304" pitchFamily="18" charset="0"/>
                <a:cs typeface="Times New Roman" panose="02020603050405020304" pitchFamily="18" charset="0"/>
              </a:rPr>
              <a:t>Represented by all the words in the sequence and defines the</a:t>
            </a:r>
            <a:r>
              <a:rPr lang="en-US" sz="2000" b="1" i="0" u="none" strike="noStrike" dirty="0">
                <a:solidFill>
                  <a:srgbClr val="242424"/>
                </a:solidFill>
                <a:effectLst/>
                <a:latin typeface="Times New Roman" panose="02020603050405020304" pitchFamily="18" charset="0"/>
                <a:cs typeface="Times New Roman" panose="02020603050405020304" pitchFamily="18" charset="0"/>
              </a:rPr>
              <a:t> </a:t>
            </a:r>
            <a:r>
              <a:rPr lang="en-US" sz="2000" b="0" i="0" u="none" strike="noStrike" dirty="0">
                <a:solidFill>
                  <a:srgbClr val="242424"/>
                </a:solidFill>
                <a:effectLst/>
                <a:latin typeface="Times New Roman" panose="02020603050405020304" pitchFamily="18" charset="0"/>
                <a:cs typeface="Times New Roman" panose="02020603050405020304" pitchFamily="18" charset="0"/>
              </a:rPr>
              <a:t>attention weights of the encoder hidden states.</a:t>
            </a:r>
            <a:endParaRPr lang="en-US" sz="2000" b="0" dirty="0">
              <a:effectLst/>
              <a:latin typeface="Times New Roman" panose="02020603050405020304" pitchFamily="18" charset="0"/>
              <a:cs typeface="Times New Roman" panose="02020603050405020304" pitchFamily="18" charset="0"/>
            </a:endParaRPr>
          </a:p>
          <a:p>
            <a:pPr rtl="0">
              <a:spcBef>
                <a:spcPts val="0"/>
              </a:spcBef>
            </a:pPr>
            <a:r>
              <a:rPr lang="en-US" sz="2000" b="0" i="0" u="none" strike="noStrike" dirty="0">
                <a:solidFill>
                  <a:srgbClr val="242424"/>
                </a:solidFill>
                <a:effectLst/>
                <a:latin typeface="Times New Roman" panose="02020603050405020304" pitchFamily="18" charset="0"/>
                <a:cs typeface="Times New Roman" panose="02020603050405020304" pitchFamily="18" charset="0"/>
              </a:rPr>
              <a:t>The dot-product attention is scaled by a factor of square root of </a:t>
            </a:r>
            <a:br>
              <a:rPr lang="en-US" sz="2000" b="0" i="0" u="none" strike="noStrike" dirty="0">
                <a:solidFill>
                  <a:srgbClr val="242424"/>
                </a:solidFill>
                <a:effectLst/>
                <a:latin typeface="Times New Roman" panose="02020603050405020304" pitchFamily="18" charset="0"/>
                <a:cs typeface="Times New Roman" panose="02020603050405020304" pitchFamily="18" charset="0"/>
              </a:rPr>
            </a:br>
            <a:r>
              <a:rPr lang="en-US" sz="2000" b="0" i="0" u="none" strike="noStrike" dirty="0">
                <a:solidFill>
                  <a:srgbClr val="242424"/>
                </a:solidFill>
                <a:effectLst/>
                <a:latin typeface="Times New Roman" panose="02020603050405020304" pitchFamily="18" charset="0"/>
                <a:cs typeface="Times New Roman" panose="02020603050405020304" pitchFamily="18" charset="0"/>
              </a:rPr>
              <a:t>the depth. This is done because for large values of depth, the </a:t>
            </a:r>
            <a:br>
              <a:rPr lang="en-US" sz="2000" b="0" i="0" u="none" strike="noStrike" dirty="0">
                <a:solidFill>
                  <a:srgbClr val="242424"/>
                </a:solidFill>
                <a:effectLst/>
                <a:latin typeface="Times New Roman" panose="02020603050405020304" pitchFamily="18" charset="0"/>
                <a:cs typeface="Times New Roman" panose="02020603050405020304" pitchFamily="18" charset="0"/>
              </a:rPr>
            </a:br>
            <a:r>
              <a:rPr lang="en-US" sz="2000" b="0" i="0" u="none" strike="noStrike" dirty="0">
                <a:solidFill>
                  <a:srgbClr val="242424"/>
                </a:solidFill>
                <a:effectLst/>
                <a:latin typeface="Times New Roman" panose="02020603050405020304" pitchFamily="18" charset="0"/>
                <a:cs typeface="Times New Roman" panose="02020603050405020304" pitchFamily="18" charset="0"/>
              </a:rPr>
              <a:t>dot product grows large in magnitude pushing the </a:t>
            </a:r>
            <a:r>
              <a:rPr lang="en-US" sz="2000" b="0" i="0" u="none" strike="noStrike" dirty="0" err="1">
                <a:solidFill>
                  <a:srgbClr val="242424"/>
                </a:solidFill>
                <a:effectLst/>
                <a:latin typeface="Times New Roman" panose="02020603050405020304" pitchFamily="18" charset="0"/>
                <a:cs typeface="Times New Roman" panose="02020603050405020304" pitchFamily="18" charset="0"/>
              </a:rPr>
              <a:t>softmax</a:t>
            </a:r>
            <a:r>
              <a:rPr lang="en-US" sz="2000" b="0" i="0" u="none" strike="noStrike" dirty="0">
                <a:solidFill>
                  <a:srgbClr val="242424"/>
                </a:solidFill>
                <a:effectLst/>
                <a:latin typeface="Times New Roman" panose="02020603050405020304" pitchFamily="18" charset="0"/>
                <a:cs typeface="Times New Roman" panose="02020603050405020304" pitchFamily="18" charset="0"/>
              </a:rPr>
              <a:t> </a:t>
            </a:r>
            <a:br>
              <a:rPr lang="en-US" sz="2000" b="0" i="0" u="none" strike="noStrike" dirty="0">
                <a:solidFill>
                  <a:srgbClr val="242424"/>
                </a:solidFill>
                <a:effectLst/>
                <a:latin typeface="Times New Roman" panose="02020603050405020304" pitchFamily="18" charset="0"/>
                <a:cs typeface="Times New Roman" panose="02020603050405020304" pitchFamily="18" charset="0"/>
              </a:rPr>
            </a:br>
            <a:r>
              <a:rPr lang="en-US" sz="2000" b="0" i="0" u="none" strike="noStrike" dirty="0">
                <a:solidFill>
                  <a:srgbClr val="242424"/>
                </a:solidFill>
                <a:effectLst/>
                <a:latin typeface="Times New Roman" panose="02020603050405020304" pitchFamily="18" charset="0"/>
                <a:cs typeface="Times New Roman" panose="02020603050405020304" pitchFamily="18" charset="0"/>
              </a:rPr>
              <a:t>function where it has small gradients resulting in a very </a:t>
            </a:r>
            <a:br>
              <a:rPr lang="en-US" sz="2000" b="0" i="0" u="none" strike="noStrike" dirty="0">
                <a:solidFill>
                  <a:srgbClr val="242424"/>
                </a:solidFill>
                <a:effectLst/>
                <a:latin typeface="Times New Roman" panose="02020603050405020304" pitchFamily="18" charset="0"/>
                <a:cs typeface="Times New Roman" panose="02020603050405020304" pitchFamily="18" charset="0"/>
              </a:rPr>
            </a:br>
            <a:r>
              <a:rPr lang="en-US" sz="2000" b="0" i="0" u="none" strike="noStrike" dirty="0">
                <a:solidFill>
                  <a:srgbClr val="242424"/>
                </a:solidFill>
                <a:effectLst/>
                <a:latin typeface="Times New Roman" panose="02020603050405020304" pitchFamily="18" charset="0"/>
                <a:cs typeface="Times New Roman" panose="02020603050405020304" pitchFamily="18" charset="0"/>
              </a:rPr>
              <a:t>hard </a:t>
            </a:r>
            <a:r>
              <a:rPr lang="en-US" sz="2000" b="0" i="0" u="none" strike="noStrike" dirty="0" err="1">
                <a:solidFill>
                  <a:srgbClr val="242424"/>
                </a:solidFill>
                <a:effectLst/>
                <a:latin typeface="Times New Roman" panose="02020603050405020304" pitchFamily="18" charset="0"/>
                <a:cs typeface="Times New Roman" panose="02020603050405020304" pitchFamily="18" charset="0"/>
              </a:rPr>
              <a:t>softmax</a:t>
            </a:r>
            <a:r>
              <a:rPr lang="en-US" sz="2000" b="0" i="0" u="none" strike="noStrike" dirty="0">
                <a:solidFill>
                  <a:srgbClr val="242424"/>
                </a:solidFill>
                <a:effectLst/>
                <a:latin typeface="Times New Roman" panose="02020603050405020304" pitchFamily="18" charset="0"/>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22" name="Picture 4" descr="NIT Manipur Recruitment 2021 Apply Online Job Vacancies 29 October 2021">
            <a:extLst>
              <a:ext uri="{FF2B5EF4-FFF2-40B4-BE49-F238E27FC236}">
                <a16:creationId xmlns:a16="http://schemas.microsoft.com/office/drawing/2014/main" id="{68EEE2E7-1AAC-A480-776E-937CBDF4DA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373350" y="4907648"/>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9044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1432396" y="458569"/>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MULTIHEAD ATTENTION</a:t>
            </a:r>
          </a:p>
        </p:txBody>
      </p:sp>
      <p:sp>
        <p:nvSpPr>
          <p:cNvPr id="5" name="Slide Number Placeholder 6">
            <a:extLst>
              <a:ext uri="{FF2B5EF4-FFF2-40B4-BE49-F238E27FC236}">
                <a16:creationId xmlns:a16="http://schemas.microsoft.com/office/drawing/2014/main" id="{AEB4836B-0538-338C-7AFD-D899EC05044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pic>
        <p:nvPicPr>
          <p:cNvPr id="2" name="Picture 2">
            <a:extLst>
              <a:ext uri="{FF2B5EF4-FFF2-40B4-BE49-F238E27FC236}">
                <a16:creationId xmlns:a16="http://schemas.microsoft.com/office/drawing/2014/main" id="{2947BDA0-BE29-8B5C-6A6B-F9542A7F3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02" y="1263014"/>
            <a:ext cx="3275718" cy="43319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CA2895-FB5E-4EC0-372D-BD36A556A352}"/>
              </a:ext>
            </a:extLst>
          </p:cNvPr>
          <p:cNvSpPr txBox="1"/>
          <p:nvPr/>
        </p:nvSpPr>
        <p:spPr>
          <a:xfrm>
            <a:off x="3624325" y="1089659"/>
            <a:ext cx="8273034" cy="5716950"/>
          </a:xfrm>
          <a:prstGeom prst="rect">
            <a:avLst/>
          </a:prstGeom>
          <a:noFill/>
        </p:spPr>
        <p:txBody>
          <a:bodyPr wrap="square">
            <a:spAutoFit/>
          </a:bodyPr>
          <a:lstStyle/>
          <a:p>
            <a:pPr algn="just" rtl="0">
              <a:lnSpc>
                <a:spcPct val="150000"/>
              </a:lnSpc>
              <a:spcBef>
                <a:spcPts val="3200"/>
              </a:spcBef>
            </a:pPr>
            <a:r>
              <a:rPr lang="en-US" sz="1700" b="0" i="0" u="none" strike="noStrike" dirty="0">
                <a:solidFill>
                  <a:srgbClr val="242424"/>
                </a:solidFill>
                <a:effectLst/>
                <a:latin typeface="Times New Roman" panose="02020603050405020304" pitchFamily="18" charset="0"/>
                <a:cs typeface="Times New Roman" panose="02020603050405020304" pitchFamily="18" charset="0"/>
              </a:rPr>
              <a:t>Multi-head attention consists of four parts:  </a:t>
            </a:r>
            <a:r>
              <a:rPr lang="en-US" sz="1700" b="1" i="0" u="none" strike="noStrike" dirty="0">
                <a:solidFill>
                  <a:srgbClr val="242424"/>
                </a:solidFill>
                <a:effectLst/>
                <a:latin typeface="Times New Roman" panose="02020603050405020304" pitchFamily="18" charset="0"/>
                <a:cs typeface="Times New Roman" panose="02020603050405020304" pitchFamily="18" charset="0"/>
              </a:rPr>
              <a:t>Linear layers and split into heads, Scaled dot-product attention, Concatenation of heads, Final linear layer</a:t>
            </a:r>
            <a:r>
              <a:rPr lang="en-US" sz="1700" b="1" dirty="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a:t>
            </a:r>
            <a:r>
              <a:rPr lang="en-US" sz="1700" b="0" i="0" u="none" strike="noStrike" dirty="0">
                <a:solidFill>
                  <a:srgbClr val="242424"/>
                </a:solidFill>
                <a:effectLst/>
                <a:latin typeface="Times New Roman" panose="02020603050405020304" pitchFamily="18" charset="0"/>
                <a:cs typeface="Times New Roman" panose="02020603050405020304" pitchFamily="18" charset="0"/>
              </a:rPr>
              <a:t>Each multi-head attention block gets three inputs</a:t>
            </a:r>
            <a:r>
              <a:rPr lang="en-US" sz="1700" b="1" i="0" u="none" strike="noStrike" dirty="0">
                <a:solidFill>
                  <a:srgbClr val="242424"/>
                </a:solidFill>
                <a:effectLst/>
                <a:latin typeface="Times New Roman" panose="02020603050405020304" pitchFamily="18" charset="0"/>
                <a:cs typeface="Times New Roman" panose="02020603050405020304" pitchFamily="18" charset="0"/>
              </a:rPr>
              <a:t>; Q (query), K (key), V (value). </a:t>
            </a:r>
            <a:r>
              <a:rPr lang="en-US" sz="1700" b="0" i="0" u="none" strike="noStrike" dirty="0">
                <a:solidFill>
                  <a:srgbClr val="242424"/>
                </a:solidFill>
                <a:effectLst/>
                <a:latin typeface="Times New Roman" panose="02020603050405020304" pitchFamily="18" charset="0"/>
                <a:cs typeface="Times New Roman" panose="02020603050405020304" pitchFamily="18" charset="0"/>
              </a:rPr>
              <a:t>These are put through linear (Dense) layers and split up into multiple heads.</a:t>
            </a:r>
            <a:endParaRPr lang="en-US" sz="1700" b="0" dirty="0">
              <a:effectLst/>
              <a:latin typeface="Times New Roman" panose="02020603050405020304" pitchFamily="18" charset="0"/>
              <a:cs typeface="Times New Roman" panose="02020603050405020304" pitchFamily="18" charset="0"/>
            </a:endParaRPr>
          </a:p>
          <a:p>
            <a:pPr algn="just" rtl="0">
              <a:lnSpc>
                <a:spcPct val="150000"/>
              </a:lnSpc>
              <a:spcBef>
                <a:spcPts val="0"/>
              </a:spcBef>
              <a:spcAft>
                <a:spcPts val="0"/>
              </a:spcAft>
            </a:pPr>
            <a:r>
              <a:rPr lang="en-US" sz="1700" b="0" i="0" u="none" strike="noStrike" dirty="0">
                <a:solidFill>
                  <a:srgbClr val="242424"/>
                </a:solidFill>
                <a:effectLst/>
                <a:latin typeface="Times New Roman" panose="02020603050405020304" pitchFamily="18" charset="0"/>
                <a:cs typeface="Times New Roman" panose="02020603050405020304" pitchFamily="18" charset="0"/>
              </a:rPr>
              <a:t>The </a:t>
            </a:r>
            <a:r>
              <a:rPr lang="en-US" sz="1700" b="0" i="0" u="none" strike="noStrike" dirty="0" err="1">
                <a:solidFill>
                  <a:srgbClr val="242424"/>
                </a:solidFill>
                <a:effectLst/>
                <a:latin typeface="Times New Roman" panose="02020603050405020304" pitchFamily="18" charset="0"/>
                <a:cs typeface="Times New Roman" panose="02020603050405020304" pitchFamily="18" charset="0"/>
              </a:rPr>
              <a:t>scaled_dot_product_attention</a:t>
            </a:r>
            <a:r>
              <a:rPr lang="en-US" sz="1700" b="0" i="0" u="none" strike="noStrike" dirty="0">
                <a:solidFill>
                  <a:srgbClr val="242424"/>
                </a:solidFill>
                <a:effectLst/>
                <a:latin typeface="Times New Roman" panose="02020603050405020304" pitchFamily="18" charset="0"/>
                <a:cs typeface="Times New Roman" panose="02020603050405020304" pitchFamily="18" charset="0"/>
              </a:rPr>
              <a:t> defined above is applied to each head (broadcasted for efficiency). An appropriate mask must be used in the attention step. The attention output for each head is then concatenated and put through a final Dense layer.</a:t>
            </a:r>
            <a:endParaRPr lang="en-US" sz="1700" b="0" dirty="0">
              <a:effectLst/>
              <a:latin typeface="Times New Roman" panose="02020603050405020304" pitchFamily="18" charset="0"/>
              <a:cs typeface="Times New Roman" panose="02020603050405020304" pitchFamily="18" charset="0"/>
            </a:endParaRPr>
          </a:p>
          <a:p>
            <a:pPr algn="just" rtl="0">
              <a:lnSpc>
                <a:spcPct val="150000"/>
              </a:lnSpc>
              <a:spcBef>
                <a:spcPts val="0"/>
              </a:spcBef>
              <a:spcAft>
                <a:spcPts val="0"/>
              </a:spcAft>
            </a:pPr>
            <a:r>
              <a:rPr lang="en-US" sz="1700" b="0" i="0" u="none" strike="noStrike" dirty="0">
                <a:solidFill>
                  <a:srgbClr val="242424"/>
                </a:solidFill>
                <a:effectLst/>
                <a:latin typeface="Times New Roman" panose="02020603050405020304" pitchFamily="18" charset="0"/>
                <a:cs typeface="Times New Roman" panose="02020603050405020304" pitchFamily="18" charset="0"/>
              </a:rPr>
              <a:t>Instead of one single attention head, Q, K, and V are split into multiple heads because it allows the model to jointly attend to information from different representation subspaces at different positions. After the split each head has a reduced dimensionality, so the total computation cost is the same as a single head attention with full dimensionality.</a:t>
            </a:r>
            <a:endParaRPr lang="en-US" sz="1700" b="0" dirty="0">
              <a:effectLst/>
              <a:latin typeface="Times New Roman" panose="02020603050405020304" pitchFamily="18" charset="0"/>
              <a:cs typeface="Times New Roman" panose="02020603050405020304" pitchFamily="18" charset="0"/>
            </a:endParaRPr>
          </a:p>
          <a:p>
            <a:pPr algn="just" rtl="0">
              <a:lnSpc>
                <a:spcPct val="150000"/>
              </a:lnSpc>
              <a:spcBef>
                <a:spcPts val="0"/>
              </a:spcBef>
            </a:pPr>
            <a:r>
              <a:rPr lang="en-US" sz="1700" b="0" i="0" u="none" strike="noStrike" dirty="0">
                <a:solidFill>
                  <a:srgbClr val="242424"/>
                </a:solidFill>
                <a:effectLst/>
                <a:latin typeface="Times New Roman" panose="02020603050405020304" pitchFamily="18" charset="0"/>
                <a:cs typeface="Times New Roman" panose="02020603050405020304" pitchFamily="18" charset="0"/>
              </a:rPr>
              <a:t>This ensures that the words we want to focus on are kept as-is and the </a:t>
            </a:r>
            <a:br>
              <a:rPr lang="en-US" sz="1700" b="0" i="0" u="none" strike="noStrike" dirty="0">
                <a:solidFill>
                  <a:srgbClr val="242424"/>
                </a:solidFill>
                <a:effectLst/>
                <a:latin typeface="Times New Roman" panose="02020603050405020304" pitchFamily="18" charset="0"/>
                <a:cs typeface="Times New Roman" panose="02020603050405020304" pitchFamily="18" charset="0"/>
              </a:rPr>
            </a:br>
            <a:r>
              <a:rPr lang="en-US" sz="1700" b="0" i="0" u="none" strike="noStrike" dirty="0">
                <a:solidFill>
                  <a:srgbClr val="242424"/>
                </a:solidFill>
                <a:effectLst/>
                <a:latin typeface="Times New Roman" panose="02020603050405020304" pitchFamily="18" charset="0"/>
                <a:cs typeface="Times New Roman" panose="02020603050405020304" pitchFamily="18" charset="0"/>
              </a:rPr>
              <a:t>irrelevant words are flushed out.</a:t>
            </a:r>
            <a:endParaRPr lang="en-US" sz="1700" b="0" dirty="0">
              <a:effectLst/>
              <a:latin typeface="Times New Roman" panose="02020603050405020304" pitchFamily="18" charset="0"/>
              <a:cs typeface="Times New Roman" panose="02020603050405020304" pitchFamily="18" charset="0"/>
            </a:endParaRPr>
          </a:p>
          <a:p>
            <a:pPr algn="just"/>
            <a:br>
              <a:rPr lang="en-US" sz="1700" dirty="0">
                <a:latin typeface="Times New Roman" panose="02020603050405020304" pitchFamily="18" charset="0"/>
                <a:cs typeface="Times New Roman" panose="02020603050405020304" pitchFamily="18" charset="0"/>
              </a:rPr>
            </a:br>
            <a:endParaRPr lang="en-IN" sz="1700" dirty="0">
              <a:latin typeface="Times New Roman" panose="02020603050405020304" pitchFamily="18" charset="0"/>
              <a:cs typeface="Times New Roman" panose="02020603050405020304" pitchFamily="18" charset="0"/>
            </a:endParaRPr>
          </a:p>
        </p:txBody>
      </p:sp>
      <p:pic>
        <p:nvPicPr>
          <p:cNvPr id="7" name="Picture 4" descr="NIT Manipur Recruitment 2021 Apply Online Job Vacancies 29 October 2021">
            <a:extLst>
              <a:ext uri="{FF2B5EF4-FFF2-40B4-BE49-F238E27FC236}">
                <a16:creationId xmlns:a16="http://schemas.microsoft.com/office/drawing/2014/main" id="{A8B7A1D2-FF84-65F8-BE63-536FB4AD34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47798" y="509309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152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1432396" y="458569"/>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ENCODER</a:t>
            </a:r>
          </a:p>
        </p:txBody>
      </p:sp>
      <p:sp>
        <p:nvSpPr>
          <p:cNvPr id="5" name="Slide Number Placeholder 6">
            <a:extLst>
              <a:ext uri="{FF2B5EF4-FFF2-40B4-BE49-F238E27FC236}">
                <a16:creationId xmlns:a16="http://schemas.microsoft.com/office/drawing/2014/main" id="{AEB4836B-0538-338C-7AFD-D899EC05044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16</a:t>
            </a:fld>
            <a:endParaRPr lang="en-US"/>
          </a:p>
        </p:txBody>
      </p:sp>
      <p:pic>
        <p:nvPicPr>
          <p:cNvPr id="7" name="Picture 4" descr="NIT Manipur Recruitment 2021 Apply Online Job Vacancies 29 October 2021">
            <a:extLst>
              <a:ext uri="{FF2B5EF4-FFF2-40B4-BE49-F238E27FC236}">
                <a16:creationId xmlns:a16="http://schemas.microsoft.com/office/drawing/2014/main" id="{A8B7A1D2-FF84-65F8-BE63-536FB4AD34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7798" y="5093093"/>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ADEBE8-0681-5DF0-E7AB-95FEC0F20F79}"/>
              </a:ext>
            </a:extLst>
          </p:cNvPr>
          <p:cNvSpPr txBox="1"/>
          <p:nvPr/>
        </p:nvSpPr>
        <p:spPr>
          <a:xfrm>
            <a:off x="4084320" y="1137318"/>
            <a:ext cx="7694379" cy="5216813"/>
          </a:xfrm>
          <a:prstGeom prst="rect">
            <a:avLst/>
          </a:prstGeom>
          <a:noFill/>
        </p:spPr>
        <p:txBody>
          <a:bodyPr wrap="square">
            <a:spAutoFit/>
          </a:bodyPr>
          <a:lstStyle/>
          <a:p>
            <a:pPr rtl="0">
              <a:lnSpc>
                <a:spcPct val="150000"/>
              </a:lnSpc>
              <a:spcBef>
                <a:spcPts val="1200"/>
              </a:spcBef>
              <a:spcAft>
                <a:spcPts val="1200"/>
              </a:spcAft>
            </a:pPr>
            <a:r>
              <a:rPr lang="en-US" sz="1800" b="0" i="0" u="none" strike="noStrike" dirty="0">
                <a:solidFill>
                  <a:srgbClr val="202124"/>
                </a:solidFill>
                <a:effectLst/>
                <a:latin typeface="Times New Roman" panose="02020603050405020304" pitchFamily="18" charset="0"/>
                <a:cs typeface="Times New Roman" panose="02020603050405020304" pitchFamily="18" charset="0"/>
              </a:rPr>
              <a:t>The encoder consists of:</a:t>
            </a:r>
            <a:endParaRPr lang="en-US" b="0" dirty="0">
              <a:effectLst/>
              <a:latin typeface="Times New Roman" panose="02020603050405020304" pitchFamily="18" charset="0"/>
              <a:cs typeface="Times New Roman" panose="02020603050405020304" pitchFamily="18" charset="0"/>
            </a:endParaRPr>
          </a:p>
          <a:p>
            <a:pPr marL="285750" indent="-285750" rtl="0" fontAlgn="base">
              <a:lnSpc>
                <a:spcPct val="150000"/>
              </a:lnSpc>
              <a:spcBef>
                <a:spcPts val="900"/>
              </a:spcBef>
              <a:spcAft>
                <a:spcPts val="0"/>
              </a:spcAft>
              <a:buFont typeface="Arial" panose="020B0604020202020204" pitchFamily="34" charset="0"/>
              <a:buChar char="•"/>
            </a:pPr>
            <a:r>
              <a:rPr lang="en-US" sz="1800" b="0" i="0" u="none" strike="noStrike" dirty="0">
                <a:solidFill>
                  <a:srgbClr val="202124"/>
                </a:solidFill>
                <a:effectLst/>
                <a:latin typeface="Times New Roman" panose="02020603050405020304" pitchFamily="18" charset="0"/>
                <a:cs typeface="Times New Roman" panose="02020603050405020304" pitchFamily="18" charset="0"/>
              </a:rPr>
              <a:t>A </a:t>
            </a:r>
            <a:r>
              <a:rPr lang="en-US" sz="1800" b="0" i="0" u="none" strike="noStrike" dirty="0" err="1">
                <a:solidFill>
                  <a:srgbClr val="202124"/>
                </a:solidFill>
                <a:effectLst/>
                <a:latin typeface="Times New Roman" panose="02020603050405020304" pitchFamily="18" charset="0"/>
                <a:cs typeface="Times New Roman" panose="02020603050405020304" pitchFamily="18" charset="0"/>
              </a:rPr>
              <a:t>PositionalEmbedding</a:t>
            </a:r>
            <a:r>
              <a:rPr lang="en-US" sz="1800" b="0" i="0" u="none" strike="noStrike" dirty="0">
                <a:solidFill>
                  <a:srgbClr val="202124"/>
                </a:solidFill>
                <a:effectLst/>
                <a:latin typeface="Times New Roman" panose="02020603050405020304" pitchFamily="18" charset="0"/>
                <a:cs typeface="Times New Roman" panose="02020603050405020304" pitchFamily="18" charset="0"/>
              </a:rPr>
              <a:t> layer at the input.</a:t>
            </a:r>
          </a:p>
          <a:p>
            <a:pPr marL="285750" indent="-285750">
              <a:lnSpc>
                <a:spcPct val="150000"/>
              </a:lnSpc>
              <a:buFont typeface="Arial" panose="020B0604020202020204" pitchFamily="34" charset="0"/>
              <a:buChar char="•"/>
            </a:pPr>
            <a:r>
              <a:rPr lang="en-US" sz="1800" b="0" i="0" u="none" strike="noStrike" dirty="0">
                <a:solidFill>
                  <a:srgbClr val="202124"/>
                </a:solidFill>
                <a:effectLst/>
                <a:latin typeface="Times New Roman" panose="02020603050405020304" pitchFamily="18" charset="0"/>
                <a:cs typeface="Times New Roman" panose="02020603050405020304" pitchFamily="18" charset="0"/>
              </a:rPr>
              <a:t>A stack of </a:t>
            </a:r>
            <a:r>
              <a:rPr lang="en-US" sz="1800" b="0" i="0" u="none" strike="noStrike" dirty="0" err="1">
                <a:solidFill>
                  <a:srgbClr val="202124"/>
                </a:solidFill>
                <a:effectLst/>
                <a:latin typeface="Times New Roman" panose="02020603050405020304" pitchFamily="18" charset="0"/>
                <a:cs typeface="Times New Roman" panose="02020603050405020304" pitchFamily="18" charset="0"/>
              </a:rPr>
              <a:t>EncoderLayer</a:t>
            </a:r>
            <a:r>
              <a:rPr lang="en-US" sz="1800" b="0" i="0" u="none" strike="noStrike" dirty="0">
                <a:solidFill>
                  <a:srgbClr val="202124"/>
                </a:solidFill>
                <a:effectLst/>
                <a:latin typeface="Times New Roman" panose="02020603050405020304" pitchFamily="18" charset="0"/>
                <a:cs typeface="Times New Roman" panose="02020603050405020304" pitchFamily="18" charset="0"/>
              </a:rPr>
              <a:t> layers.</a:t>
            </a:r>
            <a:endParaRPr lang="en-US" sz="1800" b="0" i="0" u="none" strike="noStrike" dirty="0">
              <a:solidFill>
                <a:srgbClr val="242424"/>
              </a:solidFill>
              <a:effectLst/>
              <a:latin typeface="Times New Roman" panose="02020603050405020304" pitchFamily="18" charset="0"/>
              <a:cs typeface="Times New Roman" panose="02020603050405020304" pitchFamily="18" charset="0"/>
            </a:endParaRPr>
          </a:p>
          <a:p>
            <a:pPr algn="just" rtl="0">
              <a:lnSpc>
                <a:spcPct val="150000"/>
              </a:lnSpc>
              <a:spcBef>
                <a:spcPts val="3200"/>
              </a:spcBef>
            </a:pPr>
            <a:r>
              <a:rPr lang="en-US" sz="1800" b="0" i="0" u="none" strike="noStrike" dirty="0">
                <a:solidFill>
                  <a:srgbClr val="242424"/>
                </a:solidFill>
                <a:effectLst/>
                <a:latin typeface="Times New Roman" panose="02020603050405020304" pitchFamily="18" charset="0"/>
                <a:cs typeface="Times New Roman" panose="02020603050405020304" pitchFamily="18" charset="0"/>
              </a:rPr>
              <a:t>The encoder receives the embedding vectors as a list of vectors, each of 512 (can be tuned as a hyper-parameter) size dimension. Both the encoder and the decoder add a positional encoding (that will be explained later) to their input. Both also use a bypass that is called a residual connection followed by an addition of the original input of the sub-layer and another normalization layer (which is also known as a batch normalization)</a:t>
            </a:r>
            <a:endParaRPr lang="en-US" b="0" dirty="0">
              <a:effectLst/>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22281417-8BDC-8274-6338-541D6F7C9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38" y="1164004"/>
            <a:ext cx="3622797" cy="483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26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1178396" y="443927"/>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DECODER</a:t>
            </a:r>
          </a:p>
        </p:txBody>
      </p:sp>
      <p:sp>
        <p:nvSpPr>
          <p:cNvPr id="5" name="Slide Number Placeholder 6">
            <a:extLst>
              <a:ext uri="{FF2B5EF4-FFF2-40B4-BE49-F238E27FC236}">
                <a16:creationId xmlns:a16="http://schemas.microsoft.com/office/drawing/2014/main" id="{AEB4836B-0538-338C-7AFD-D899EC05044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17</a:t>
            </a:fld>
            <a:endParaRPr lang="en-US"/>
          </a:p>
        </p:txBody>
      </p:sp>
      <p:pic>
        <p:nvPicPr>
          <p:cNvPr id="7" name="Picture 4" descr="NIT Manipur Recruitment 2021 Apply Online Job Vacancies 29 October 2021">
            <a:extLst>
              <a:ext uri="{FF2B5EF4-FFF2-40B4-BE49-F238E27FC236}">
                <a16:creationId xmlns:a16="http://schemas.microsoft.com/office/drawing/2014/main" id="{A8B7A1D2-FF84-65F8-BE63-536FB4AD34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7798" y="5102464"/>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ADEBE8-0681-5DF0-E7AB-95FEC0F20F79}"/>
              </a:ext>
            </a:extLst>
          </p:cNvPr>
          <p:cNvSpPr txBox="1"/>
          <p:nvPr/>
        </p:nvSpPr>
        <p:spPr>
          <a:xfrm>
            <a:off x="4003040" y="1180978"/>
            <a:ext cx="7694379" cy="4539704"/>
          </a:xfrm>
          <a:prstGeom prst="rect">
            <a:avLst/>
          </a:prstGeom>
          <a:noFill/>
        </p:spPr>
        <p:txBody>
          <a:bodyPr wrap="square">
            <a:spAutoFit/>
          </a:bodyPr>
          <a:lstStyle/>
          <a:p>
            <a:pPr algn="just">
              <a:lnSpc>
                <a:spcPct val="150000"/>
              </a:lnSpc>
            </a:pPr>
            <a:r>
              <a:rPr lang="en-US" sz="1700" b="0" i="0" u="none" strike="noStrike" dirty="0">
                <a:effectLst/>
                <a:latin typeface="Times New Roman" panose="02020603050405020304" pitchFamily="18" charset="0"/>
                <a:cs typeface="Times New Roman" panose="02020603050405020304" pitchFamily="18" charset="0"/>
              </a:rPr>
              <a:t>The decoder's stack is slightly more complex, with each </a:t>
            </a:r>
            <a:r>
              <a:rPr lang="en-US" sz="1700" b="0" i="0" u="none" strike="noStrike" dirty="0" err="1">
                <a:effectLst/>
                <a:latin typeface="Times New Roman" panose="02020603050405020304" pitchFamily="18" charset="0"/>
                <a:cs typeface="Times New Roman" panose="02020603050405020304" pitchFamily="18" charset="0"/>
              </a:rPr>
              <a:t>DecoderLayer</a:t>
            </a:r>
            <a:r>
              <a:rPr lang="en-US" sz="1700" b="0" i="0" u="none" strike="noStrike" dirty="0">
                <a:effectLst/>
                <a:latin typeface="Times New Roman" panose="02020603050405020304" pitchFamily="18" charset="0"/>
                <a:cs typeface="Times New Roman" panose="02020603050405020304" pitchFamily="18" charset="0"/>
              </a:rPr>
              <a:t> containing a </a:t>
            </a:r>
            <a:r>
              <a:rPr lang="en-US" sz="1700" b="0" i="0" u="none" strike="noStrike" dirty="0" err="1">
                <a:effectLst/>
                <a:latin typeface="Times New Roman" panose="02020603050405020304" pitchFamily="18" charset="0"/>
                <a:cs typeface="Times New Roman" panose="02020603050405020304" pitchFamily="18" charset="0"/>
              </a:rPr>
              <a:t>CausalSelfAttention</a:t>
            </a:r>
            <a:r>
              <a:rPr lang="en-US" sz="1700" b="0" i="0" u="none" strike="noStrike" dirty="0">
                <a:effectLst/>
                <a:latin typeface="Times New Roman" panose="02020603050405020304" pitchFamily="18" charset="0"/>
                <a:cs typeface="Times New Roman" panose="02020603050405020304" pitchFamily="18" charset="0"/>
              </a:rPr>
              <a:t>, a </a:t>
            </a:r>
            <a:r>
              <a:rPr lang="en-US" sz="1700" b="0" i="0" u="none" strike="noStrike" dirty="0" err="1">
                <a:effectLst/>
                <a:latin typeface="Times New Roman" panose="02020603050405020304" pitchFamily="18" charset="0"/>
                <a:cs typeface="Times New Roman" panose="02020603050405020304" pitchFamily="18" charset="0"/>
              </a:rPr>
              <a:t>CrossAttention</a:t>
            </a:r>
            <a:r>
              <a:rPr lang="en-US" sz="1700" b="0" i="0" u="none" strike="noStrike" dirty="0">
                <a:effectLst/>
                <a:latin typeface="Times New Roman" panose="02020603050405020304" pitchFamily="18" charset="0"/>
                <a:cs typeface="Times New Roman" panose="02020603050405020304" pitchFamily="18" charset="0"/>
              </a:rPr>
              <a:t>, and a </a:t>
            </a:r>
            <a:r>
              <a:rPr lang="en-US" sz="1700" b="0" i="0" u="none" strike="noStrike" dirty="0" err="1">
                <a:effectLst/>
                <a:latin typeface="Times New Roman" panose="02020603050405020304" pitchFamily="18" charset="0"/>
                <a:cs typeface="Times New Roman" panose="02020603050405020304" pitchFamily="18" charset="0"/>
              </a:rPr>
              <a:t>FeedForward</a:t>
            </a:r>
            <a:r>
              <a:rPr lang="en-US" sz="1700" b="0" i="0" u="none" strike="noStrike" dirty="0">
                <a:effectLst/>
                <a:latin typeface="Times New Roman" panose="02020603050405020304" pitchFamily="18" charset="0"/>
                <a:cs typeface="Times New Roman" panose="02020603050405020304" pitchFamily="18" charset="0"/>
              </a:rPr>
              <a:t> layer</a:t>
            </a:r>
            <a:endParaRPr lang="en-US" sz="1700" dirty="0">
              <a:solidFill>
                <a:srgbClr val="202124"/>
              </a:solidFill>
              <a:latin typeface="Times New Roman" panose="02020603050405020304" pitchFamily="18" charset="0"/>
              <a:cs typeface="Times New Roman" panose="02020603050405020304" pitchFamily="18" charset="0"/>
            </a:endParaRPr>
          </a:p>
          <a:p>
            <a:pPr algn="just">
              <a:lnSpc>
                <a:spcPct val="150000"/>
              </a:lnSpc>
            </a:pPr>
            <a:r>
              <a:rPr lang="en-US" sz="1700" b="0" i="0" u="none" strike="noStrike" dirty="0">
                <a:effectLst/>
                <a:latin typeface="Times New Roman" panose="02020603050405020304" pitchFamily="18" charset="0"/>
                <a:cs typeface="Times New Roman" panose="02020603050405020304" pitchFamily="18" charset="0"/>
              </a:rPr>
              <a:t>Similar to the Encoder, the Decoder consists of a </a:t>
            </a:r>
            <a:r>
              <a:rPr lang="en-US" sz="1700" b="0" i="0" u="none" strike="noStrike" dirty="0" err="1">
                <a:effectLst/>
                <a:latin typeface="Times New Roman" panose="02020603050405020304" pitchFamily="18" charset="0"/>
                <a:cs typeface="Times New Roman" panose="02020603050405020304" pitchFamily="18" charset="0"/>
              </a:rPr>
              <a:t>PositionalEmbedding</a:t>
            </a:r>
            <a:r>
              <a:rPr lang="en-US" sz="1700" b="0" i="0" u="none" strike="noStrike" dirty="0">
                <a:effectLst/>
                <a:latin typeface="Times New Roman" panose="02020603050405020304" pitchFamily="18" charset="0"/>
                <a:cs typeface="Times New Roman" panose="02020603050405020304" pitchFamily="18" charset="0"/>
              </a:rPr>
              <a:t>, and a stack of </a:t>
            </a:r>
            <a:r>
              <a:rPr lang="en-US" sz="1700" b="0" i="0" u="none" strike="noStrike" dirty="0" err="1">
                <a:effectLst/>
                <a:latin typeface="Times New Roman" panose="02020603050405020304" pitchFamily="18" charset="0"/>
                <a:cs typeface="Times New Roman" panose="02020603050405020304" pitchFamily="18" charset="0"/>
              </a:rPr>
              <a:t>DecoderLayers</a:t>
            </a:r>
            <a:endParaRPr lang="en-US" sz="1700" b="0" i="0" u="none" strike="noStrike" dirty="0">
              <a:effectLst/>
              <a:latin typeface="Times New Roman" panose="02020603050405020304" pitchFamily="18" charset="0"/>
              <a:cs typeface="Times New Roman" panose="02020603050405020304" pitchFamily="18" charset="0"/>
            </a:endParaRPr>
          </a:p>
          <a:p>
            <a:pPr algn="just">
              <a:lnSpc>
                <a:spcPct val="150000"/>
              </a:lnSpc>
            </a:pPr>
            <a:r>
              <a:rPr lang="en-US" sz="1700" b="0" i="0" u="none" strike="noStrike" dirty="0">
                <a:solidFill>
                  <a:srgbClr val="242424"/>
                </a:solidFill>
                <a:effectLst/>
                <a:latin typeface="Times New Roman" panose="02020603050405020304" pitchFamily="18" charset="0"/>
                <a:cs typeface="Times New Roman" panose="02020603050405020304" pitchFamily="18" charset="0"/>
              </a:rPr>
              <a:t>Unlike the encoder, the decoder uses an addition to the Multi-head attention that is called masking. This operation is intended to prevent exposing posterior information from the decoder. It means that in the training level the decoder doesn’t get access to tokens in the target sentence that will reveal the correct answer and will disrupt the learning procedure. It’s really important part in the decoder because if we will not use the masking the model will not learn anything and will just repeat the target sentence.</a:t>
            </a:r>
            <a:endParaRPr lang="en-US"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50C415A3-DAB3-F9FA-B451-4701FEAB2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39" y="1137318"/>
            <a:ext cx="3690101" cy="4920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7520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1316398" y="41135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TRANSFORMER</a:t>
            </a:r>
          </a:p>
        </p:txBody>
      </p:sp>
      <p:sp>
        <p:nvSpPr>
          <p:cNvPr id="5" name="Slide Number Placeholder 6">
            <a:extLst>
              <a:ext uri="{FF2B5EF4-FFF2-40B4-BE49-F238E27FC236}">
                <a16:creationId xmlns:a16="http://schemas.microsoft.com/office/drawing/2014/main" id="{AEB4836B-0538-338C-7AFD-D899EC05044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18</a:t>
            </a:fld>
            <a:endParaRPr lang="en-US"/>
          </a:p>
        </p:txBody>
      </p:sp>
      <p:pic>
        <p:nvPicPr>
          <p:cNvPr id="7" name="Picture 4" descr="NIT Manipur Recruitment 2021 Apply Online Job Vacancies 29 October 2021">
            <a:extLst>
              <a:ext uri="{FF2B5EF4-FFF2-40B4-BE49-F238E27FC236}">
                <a16:creationId xmlns:a16="http://schemas.microsoft.com/office/drawing/2014/main" id="{A8B7A1D2-FF84-65F8-BE63-536FB4AD34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4918" y="5090211"/>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ADEBE8-0681-5DF0-E7AB-95FEC0F20F79}"/>
              </a:ext>
            </a:extLst>
          </p:cNvPr>
          <p:cNvSpPr txBox="1"/>
          <p:nvPr/>
        </p:nvSpPr>
        <p:spPr>
          <a:xfrm>
            <a:off x="4202122" y="1175882"/>
            <a:ext cx="7694379" cy="3031599"/>
          </a:xfrm>
          <a:prstGeom prst="rect">
            <a:avLst/>
          </a:prstGeom>
          <a:noFill/>
        </p:spPr>
        <p:txBody>
          <a:bodyPr wrap="square">
            <a:spAutoFit/>
          </a:bodyPr>
          <a:lstStyle/>
          <a:p>
            <a:pPr algn="just" rtl="0">
              <a:lnSpc>
                <a:spcPct val="150000"/>
              </a:lnSpc>
              <a:spcBef>
                <a:spcPts val="1200"/>
              </a:spcBef>
              <a:spcAft>
                <a:spcPts val="0"/>
              </a:spcAft>
            </a:pPr>
            <a:r>
              <a:rPr lang="en-US" sz="1800" b="0" i="0" u="none" strike="noStrike" dirty="0">
                <a:solidFill>
                  <a:srgbClr val="202124"/>
                </a:solidFill>
                <a:effectLst/>
                <a:latin typeface="Times New Roman" panose="02020603050405020304" pitchFamily="18" charset="0"/>
                <a:cs typeface="Times New Roman" panose="02020603050405020304" pitchFamily="18" charset="0"/>
              </a:rPr>
              <a:t>We now have Encoder and Decoder. To complete the Transformer model, we need to put them together and add a final linear (Dense) layer which converts the resulting vector at each location into output token probabilities.</a:t>
            </a:r>
            <a:endParaRPr lang="en-US" b="0" dirty="0">
              <a:effectLst/>
              <a:latin typeface="Times New Roman" panose="02020603050405020304" pitchFamily="18" charset="0"/>
              <a:cs typeface="Times New Roman" panose="02020603050405020304" pitchFamily="18" charset="0"/>
            </a:endParaRPr>
          </a:p>
          <a:p>
            <a:pPr algn="just" rtl="0">
              <a:lnSpc>
                <a:spcPct val="150000"/>
              </a:lnSpc>
              <a:spcBef>
                <a:spcPts val="0"/>
              </a:spcBef>
              <a:spcAft>
                <a:spcPts val="1200"/>
              </a:spcAft>
            </a:pPr>
            <a:r>
              <a:rPr lang="en-US" sz="1800" b="0" i="0" u="none" strike="noStrike" dirty="0">
                <a:solidFill>
                  <a:srgbClr val="202124"/>
                </a:solidFill>
                <a:effectLst/>
                <a:latin typeface="Times New Roman" panose="02020603050405020304" pitchFamily="18" charset="0"/>
                <a:cs typeface="Times New Roman" panose="02020603050405020304" pitchFamily="18" charset="0"/>
              </a:rPr>
              <a:t>The output of the decoder is the input to this final linear layer.</a:t>
            </a:r>
          </a:p>
          <a:p>
            <a:pPr algn="just" rtl="0">
              <a:lnSpc>
                <a:spcPct val="150000"/>
              </a:lnSpc>
              <a:spcBef>
                <a:spcPts val="0"/>
              </a:spcBef>
              <a:spcAft>
                <a:spcPts val="1200"/>
              </a:spcAft>
            </a:pPr>
            <a:endParaRPr lang="en-US" b="0" dirty="0">
              <a:effectLst/>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F01A430-37CF-2745-EBD5-74083578C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07" y="866609"/>
            <a:ext cx="3766312" cy="55474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62607EF-A48F-93CB-A121-D7466D1D99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735"/>
          <a:stretch/>
        </p:blipFill>
        <p:spPr bwMode="auto">
          <a:xfrm>
            <a:off x="4341331" y="3081486"/>
            <a:ext cx="5563075" cy="323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984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1320636" y="290565"/>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TRAINING</a:t>
            </a:r>
          </a:p>
        </p:txBody>
      </p:sp>
      <p:pic>
        <p:nvPicPr>
          <p:cNvPr id="4" name="Picture 4" descr="NIT Manipur Recruitment 2021 Apply Online Job Vacancies 29 October 2021">
            <a:extLst>
              <a:ext uri="{FF2B5EF4-FFF2-40B4-BE49-F238E27FC236}">
                <a16:creationId xmlns:a16="http://schemas.microsoft.com/office/drawing/2014/main" id="{DC0871D5-2264-CEBF-D4D3-ADFFAA22DACB}"/>
              </a:ext>
            </a:extLst>
          </p:cNvPr>
          <p:cNvPicPr>
            <a:picLocks noChangeAspect="1" noChangeArrowheads="1"/>
          </p:cNvPicPr>
          <p:nvPr/>
        </p:nvPicPr>
        <p:blipFill>
          <a:blip r:embed="rId2">
            <a:alphaModFix amt="15000"/>
            <a:extLst>
              <a:ext uri="{28A0092B-C50C-407E-A947-70E740481C1C}">
                <a14:useLocalDpi xmlns:a14="http://schemas.microsoft.com/office/drawing/2010/main" val="0"/>
              </a:ext>
            </a:extLst>
          </a:blip>
          <a:stretch>
            <a:fillRect/>
          </a:stretch>
        </p:blipFill>
        <p:spPr bwMode="auto">
          <a:xfrm>
            <a:off x="3881120" y="1404620"/>
            <a:ext cx="4348480" cy="4348480"/>
          </a:xfrm>
          <a:prstGeom prst="rect">
            <a:avLst/>
          </a:prstGeom>
          <a:solidFill>
            <a:schemeClr val="bg1">
              <a:alpha val="95000"/>
            </a:schemeClr>
          </a:solidFill>
        </p:spPr>
      </p:pic>
      <p:pic>
        <p:nvPicPr>
          <p:cNvPr id="2" name="Picture 1">
            <a:extLst>
              <a:ext uri="{FF2B5EF4-FFF2-40B4-BE49-F238E27FC236}">
                <a16:creationId xmlns:a16="http://schemas.microsoft.com/office/drawing/2014/main" id="{C33DEEB8-E5AD-432D-3D2E-D83CD8DDBF8F}"/>
              </a:ext>
            </a:extLst>
          </p:cNvPr>
          <p:cNvPicPr>
            <a:picLocks noChangeAspect="1"/>
          </p:cNvPicPr>
          <p:nvPr/>
        </p:nvPicPr>
        <p:blipFill>
          <a:blip r:embed="rId3"/>
          <a:stretch>
            <a:fillRect/>
          </a:stretch>
        </p:blipFill>
        <p:spPr>
          <a:xfrm>
            <a:off x="548058" y="818550"/>
            <a:ext cx="2433369" cy="5968330"/>
          </a:xfrm>
          <a:prstGeom prst="rect">
            <a:avLst/>
          </a:prstGeom>
        </p:spPr>
      </p:pic>
      <p:pic>
        <p:nvPicPr>
          <p:cNvPr id="3" name="Picture 2">
            <a:extLst>
              <a:ext uri="{FF2B5EF4-FFF2-40B4-BE49-F238E27FC236}">
                <a16:creationId xmlns:a16="http://schemas.microsoft.com/office/drawing/2014/main" id="{360AA51A-505F-7F86-400B-A74F82F45556}"/>
              </a:ext>
            </a:extLst>
          </p:cNvPr>
          <p:cNvPicPr>
            <a:picLocks noChangeAspect="1"/>
          </p:cNvPicPr>
          <p:nvPr/>
        </p:nvPicPr>
        <p:blipFill>
          <a:blip r:embed="rId4"/>
          <a:stretch>
            <a:fillRect/>
          </a:stretch>
        </p:blipFill>
        <p:spPr>
          <a:xfrm>
            <a:off x="2981427" y="896973"/>
            <a:ext cx="4678173" cy="5831804"/>
          </a:xfrm>
          <a:prstGeom prst="rect">
            <a:avLst/>
          </a:prstGeom>
        </p:spPr>
      </p:pic>
      <p:pic>
        <p:nvPicPr>
          <p:cNvPr id="5" name="Picture 4">
            <a:extLst>
              <a:ext uri="{FF2B5EF4-FFF2-40B4-BE49-F238E27FC236}">
                <a16:creationId xmlns:a16="http://schemas.microsoft.com/office/drawing/2014/main" id="{3CB03BE0-D03B-3037-EBAC-835593FC214E}"/>
              </a:ext>
            </a:extLst>
          </p:cNvPr>
          <p:cNvPicPr>
            <a:picLocks noChangeAspect="1"/>
          </p:cNvPicPr>
          <p:nvPr/>
        </p:nvPicPr>
        <p:blipFill>
          <a:blip r:embed="rId5"/>
          <a:stretch>
            <a:fillRect/>
          </a:stretch>
        </p:blipFill>
        <p:spPr>
          <a:xfrm>
            <a:off x="7462380" y="753145"/>
            <a:ext cx="4729620" cy="5968329"/>
          </a:xfrm>
          <a:prstGeom prst="rect">
            <a:avLst/>
          </a:prstGeom>
        </p:spPr>
      </p:pic>
      <p:sp>
        <p:nvSpPr>
          <p:cNvPr id="14" name="TextBox 13">
            <a:extLst>
              <a:ext uri="{FF2B5EF4-FFF2-40B4-BE49-F238E27FC236}">
                <a16:creationId xmlns:a16="http://schemas.microsoft.com/office/drawing/2014/main" id="{7AD4F945-03BB-57BF-E1AF-EB48C42A7080}"/>
              </a:ext>
            </a:extLst>
          </p:cNvPr>
          <p:cNvSpPr txBox="1"/>
          <p:nvPr/>
        </p:nvSpPr>
        <p:spPr>
          <a:xfrm>
            <a:off x="5248406" y="1533144"/>
            <a:ext cx="2177463"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These are the epochs during training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Total of 30 epochs</a:t>
            </a:r>
          </a:p>
        </p:txBody>
      </p:sp>
      <p:sp>
        <p:nvSpPr>
          <p:cNvPr id="16" name="TextBox 15">
            <a:extLst>
              <a:ext uri="{FF2B5EF4-FFF2-40B4-BE49-F238E27FC236}">
                <a16:creationId xmlns:a16="http://schemas.microsoft.com/office/drawing/2014/main" id="{E3356024-9CA5-C2AB-2D9E-2782B2F42E0A}"/>
              </a:ext>
            </a:extLst>
          </p:cNvPr>
          <p:cNvSpPr txBox="1"/>
          <p:nvPr/>
        </p:nvSpPr>
        <p:spPr>
          <a:xfrm>
            <a:off x="5248405" y="3847528"/>
            <a:ext cx="2177463" cy="1477328"/>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The last checkpoint is number 7 with loss of 0.0663 and accuracy of 0.9811 (98%)</a:t>
            </a:r>
          </a:p>
        </p:txBody>
      </p:sp>
      <p:pic>
        <p:nvPicPr>
          <p:cNvPr id="18" name="Picture 4" descr="NIT Manipur Recruitment 2021 Apply Online Job Vacancies 29 October 2021">
            <a:extLst>
              <a:ext uri="{FF2B5EF4-FFF2-40B4-BE49-F238E27FC236}">
                <a16:creationId xmlns:a16="http://schemas.microsoft.com/office/drawing/2014/main" id="{287856F6-E13B-8244-7EA5-817F61C8C9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75558" y="5097514"/>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745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86DA75D-EF7A-1176-34D1-DF3C2CB2471F}"/>
              </a:ext>
            </a:extLst>
          </p:cNvPr>
          <p:cNvSpPr txBox="1"/>
          <p:nvPr/>
        </p:nvSpPr>
        <p:spPr>
          <a:xfrm>
            <a:off x="835152" y="1117600"/>
            <a:ext cx="3374136" cy="3280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cap="all" spc="150" dirty="0">
                <a:solidFill>
                  <a:schemeClr val="tx1"/>
                </a:solidFill>
                <a:latin typeface="+mj-lt"/>
                <a:ea typeface="+mj-ea"/>
                <a:cs typeface="+mj-cs"/>
              </a:rPr>
              <a:t>     </a:t>
            </a:r>
            <a:r>
              <a:rPr lang="en-US" sz="4400" kern="1200" cap="all" spc="150" baseline="0" dirty="0">
                <a:solidFill>
                  <a:schemeClr val="tx1"/>
                </a:solidFill>
                <a:latin typeface="Times New Roman" panose="02020603050405020304" pitchFamily="18" charset="0"/>
                <a:ea typeface="+mj-ea"/>
                <a:cs typeface="Times New Roman" panose="02020603050405020304" pitchFamily="18" charset="0"/>
              </a:rPr>
              <a:t>CONTENTS</a:t>
            </a:r>
          </a:p>
        </p:txBody>
      </p:sp>
      <p:sp>
        <p:nvSpPr>
          <p:cNvPr id="10" name="Slide Number Placeholder 4">
            <a:extLst>
              <a:ext uri="{FF2B5EF4-FFF2-40B4-BE49-F238E27FC236}">
                <a16:creationId xmlns:a16="http://schemas.microsoft.com/office/drawing/2014/main" id="{C6920E57-869F-B1A8-302E-009D69E3346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solidFill>
                  <a:schemeClr val="tx1">
                    <a:tint val="75000"/>
                  </a:schemeClr>
                </a:solidFill>
              </a:rPr>
              <a:pPr>
                <a:spcAft>
                  <a:spcPts val="600"/>
                </a:spcAft>
              </a:pPr>
              <a:t>2</a:t>
            </a:fld>
            <a:endParaRPr lang="en-US" sz="1200">
              <a:solidFill>
                <a:schemeClr val="tx1">
                  <a:tint val="75000"/>
                </a:schemeClr>
              </a:solidFill>
            </a:endParaRPr>
          </a:p>
        </p:txBody>
      </p:sp>
      <p:graphicFrame>
        <p:nvGraphicFramePr>
          <p:cNvPr id="4" name="Content Placeholder 2">
            <a:extLst>
              <a:ext uri="{FF2B5EF4-FFF2-40B4-BE49-F238E27FC236}">
                <a16:creationId xmlns:a16="http://schemas.microsoft.com/office/drawing/2014/main" id="{20C3A6E9-1685-AD6A-626C-F059C6D42A69}"/>
              </a:ext>
            </a:extLst>
          </p:cNvPr>
          <p:cNvGraphicFramePr>
            <a:graphicFrameLocks/>
          </p:cNvGraphicFramePr>
          <p:nvPr>
            <p:extLst>
              <p:ext uri="{D42A27DB-BD31-4B8C-83A1-F6EECF244321}">
                <p14:modId xmlns:p14="http://schemas.microsoft.com/office/powerpoint/2010/main" val="298235653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4" descr="NIT Manipur Recruitment 2021 Apply Online Job Vacancies 29 October 2021">
            <a:extLst>
              <a:ext uri="{FF2B5EF4-FFF2-40B4-BE49-F238E27FC236}">
                <a16:creationId xmlns:a16="http://schemas.microsoft.com/office/drawing/2014/main" id="{1FC77F8C-4632-12DC-9346-2842BC549923}"/>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357536" y="5090212"/>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9014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109C7C-ADF6-2211-6AE5-949A4C11E62E}"/>
              </a:ext>
            </a:extLst>
          </p:cNvPr>
          <p:cNvSpPr txBox="1"/>
          <p:nvPr/>
        </p:nvSpPr>
        <p:spPr>
          <a:xfrm>
            <a:off x="934014" y="4098440"/>
            <a:ext cx="9861805" cy="430887"/>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Achieved accuracy of 98% on training evaluation for 30 epochs </a:t>
            </a:r>
            <a:endParaRPr lang="en-IN" sz="2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F460552-EC49-01CB-72BD-90B865792929}"/>
              </a:ext>
            </a:extLst>
          </p:cNvPr>
          <p:cNvSpPr txBox="1"/>
          <p:nvPr/>
        </p:nvSpPr>
        <p:spPr>
          <a:xfrm>
            <a:off x="1245091" y="534790"/>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TRAINING</a:t>
            </a:r>
          </a:p>
        </p:txBody>
      </p:sp>
      <p:pic>
        <p:nvPicPr>
          <p:cNvPr id="3" name="Picture 4" descr="NIT Manipur Recruitment 2021 Apply Online Job Vacancies 29 October 2021">
            <a:extLst>
              <a:ext uri="{FF2B5EF4-FFF2-40B4-BE49-F238E27FC236}">
                <a16:creationId xmlns:a16="http://schemas.microsoft.com/office/drawing/2014/main" id="{439BC3BD-7C31-E14D-31F3-ED46FBA3A1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55936" y="5160697"/>
            <a:ext cx="1631263" cy="1631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D10A846-63C9-9DD5-538B-B54AE096D834}"/>
              </a:ext>
            </a:extLst>
          </p:cNvPr>
          <p:cNvPicPr>
            <a:picLocks noChangeAspect="1"/>
          </p:cNvPicPr>
          <p:nvPr/>
        </p:nvPicPr>
        <p:blipFill rotWithShape="1">
          <a:blip r:embed="rId3"/>
          <a:srcRect t="84413"/>
          <a:stretch/>
        </p:blipFill>
        <p:spPr>
          <a:xfrm>
            <a:off x="934014" y="1839011"/>
            <a:ext cx="9733986" cy="1914588"/>
          </a:xfrm>
          <a:prstGeom prst="rect">
            <a:avLst/>
          </a:prstGeom>
        </p:spPr>
      </p:pic>
    </p:spTree>
    <p:extLst>
      <p:ext uri="{BB962C8B-B14F-4D97-AF65-F5344CB8AC3E}">
        <p14:creationId xmlns:p14="http://schemas.microsoft.com/office/powerpoint/2010/main" val="35057628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20D00-EB54-FE8C-2EE4-4E5A28059BCB}"/>
              </a:ext>
            </a:extLst>
          </p:cNvPr>
          <p:cNvPicPr>
            <a:picLocks noChangeAspect="1"/>
          </p:cNvPicPr>
          <p:nvPr/>
        </p:nvPicPr>
        <p:blipFill>
          <a:blip r:embed="rId2"/>
          <a:stretch>
            <a:fillRect/>
          </a:stretch>
        </p:blipFill>
        <p:spPr>
          <a:xfrm>
            <a:off x="547122" y="963360"/>
            <a:ext cx="4929118" cy="5453830"/>
          </a:xfrm>
          <a:prstGeom prst="rect">
            <a:avLst/>
          </a:prstGeom>
        </p:spPr>
      </p:pic>
      <p:pic>
        <p:nvPicPr>
          <p:cNvPr id="7" name="Picture 6">
            <a:extLst>
              <a:ext uri="{FF2B5EF4-FFF2-40B4-BE49-F238E27FC236}">
                <a16:creationId xmlns:a16="http://schemas.microsoft.com/office/drawing/2014/main" id="{C05BCC9A-745C-654E-FBAA-5C56AAD9E8A2}"/>
              </a:ext>
            </a:extLst>
          </p:cNvPr>
          <p:cNvPicPr>
            <a:picLocks noChangeAspect="1"/>
          </p:cNvPicPr>
          <p:nvPr/>
        </p:nvPicPr>
        <p:blipFill>
          <a:blip r:embed="rId3"/>
          <a:stretch>
            <a:fillRect/>
          </a:stretch>
        </p:blipFill>
        <p:spPr>
          <a:xfrm>
            <a:off x="6202876" y="1139153"/>
            <a:ext cx="4201111" cy="1086002"/>
          </a:xfrm>
          <a:prstGeom prst="rect">
            <a:avLst/>
          </a:prstGeom>
        </p:spPr>
      </p:pic>
      <p:pic>
        <p:nvPicPr>
          <p:cNvPr id="10" name="Picture 9">
            <a:extLst>
              <a:ext uri="{FF2B5EF4-FFF2-40B4-BE49-F238E27FC236}">
                <a16:creationId xmlns:a16="http://schemas.microsoft.com/office/drawing/2014/main" id="{A60B5D83-F4E1-5C43-12CD-064FDEEB63B7}"/>
              </a:ext>
            </a:extLst>
          </p:cNvPr>
          <p:cNvPicPr>
            <a:picLocks noChangeAspect="1"/>
          </p:cNvPicPr>
          <p:nvPr/>
        </p:nvPicPr>
        <p:blipFill>
          <a:blip r:embed="rId4"/>
          <a:stretch>
            <a:fillRect/>
          </a:stretch>
        </p:blipFill>
        <p:spPr>
          <a:xfrm>
            <a:off x="6202876" y="2345619"/>
            <a:ext cx="5553850" cy="1733792"/>
          </a:xfrm>
          <a:prstGeom prst="rect">
            <a:avLst/>
          </a:prstGeom>
        </p:spPr>
      </p:pic>
      <p:sp>
        <p:nvSpPr>
          <p:cNvPr id="11" name="TextBox 10">
            <a:extLst>
              <a:ext uri="{FF2B5EF4-FFF2-40B4-BE49-F238E27FC236}">
                <a16:creationId xmlns:a16="http://schemas.microsoft.com/office/drawing/2014/main" id="{55627926-A5C6-8D0E-6AEB-AE5D4AB4FFD2}"/>
              </a:ext>
            </a:extLst>
          </p:cNvPr>
          <p:cNvSpPr txBox="1"/>
          <p:nvPr/>
        </p:nvSpPr>
        <p:spPr>
          <a:xfrm>
            <a:off x="6202876" y="4225111"/>
            <a:ext cx="4758813" cy="1785104"/>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Evaluation is done by first preprocessing the input , getting output as text, tokens, weights after predicting using transformer model which is already trained</a:t>
            </a:r>
            <a:endParaRPr lang="en-IN" sz="2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2716B9F-6665-9886-D63C-57A5CA6B6150}"/>
              </a:ext>
            </a:extLst>
          </p:cNvPr>
          <p:cNvSpPr txBox="1"/>
          <p:nvPr/>
        </p:nvSpPr>
        <p:spPr>
          <a:xfrm>
            <a:off x="1038350" y="273909"/>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TESTING</a:t>
            </a:r>
          </a:p>
        </p:txBody>
      </p:sp>
      <p:pic>
        <p:nvPicPr>
          <p:cNvPr id="6" name="Picture 4" descr="NIT Manipur Recruitment 2021 Apply Online Job Vacancies 29 October 2021">
            <a:extLst>
              <a:ext uri="{FF2B5EF4-FFF2-40B4-BE49-F238E27FC236}">
                <a16:creationId xmlns:a16="http://schemas.microsoft.com/office/drawing/2014/main" id="{A7E4DF7E-D42B-262B-5815-22A23012254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130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NIT Manipur Recruitment 2021 Apply Online Job Vacancies 29 October 2021">
            <a:extLst>
              <a:ext uri="{FF2B5EF4-FFF2-40B4-BE49-F238E27FC236}">
                <a16:creationId xmlns:a16="http://schemas.microsoft.com/office/drawing/2014/main" id="{DC0871D5-2264-CEBF-D4D3-ADFFAA22DACB}"/>
              </a:ext>
            </a:extLst>
          </p:cNvPr>
          <p:cNvPicPr>
            <a:picLocks noChangeAspect="1" noChangeArrowheads="1"/>
          </p:cNvPicPr>
          <p:nvPr/>
        </p:nvPicPr>
        <p:blipFill>
          <a:blip r:embed="rId2">
            <a:alphaModFix amt="15000"/>
            <a:extLst>
              <a:ext uri="{28A0092B-C50C-407E-A947-70E740481C1C}">
                <a14:useLocalDpi xmlns:a14="http://schemas.microsoft.com/office/drawing/2010/main" val="0"/>
              </a:ext>
            </a:extLst>
          </a:blip>
          <a:stretch>
            <a:fillRect/>
          </a:stretch>
        </p:blipFill>
        <p:spPr bwMode="auto">
          <a:xfrm>
            <a:off x="3881120" y="1404620"/>
            <a:ext cx="4348480" cy="4348480"/>
          </a:xfrm>
          <a:prstGeom prst="rect">
            <a:avLst/>
          </a:prstGeom>
          <a:solidFill>
            <a:schemeClr val="bg1">
              <a:alpha val="95000"/>
            </a:schemeClr>
          </a:solidFill>
        </p:spPr>
      </p:pic>
      <p:pic>
        <p:nvPicPr>
          <p:cNvPr id="3" name="Picture 2">
            <a:extLst>
              <a:ext uri="{FF2B5EF4-FFF2-40B4-BE49-F238E27FC236}">
                <a16:creationId xmlns:a16="http://schemas.microsoft.com/office/drawing/2014/main" id="{56750110-66D8-0786-FE63-F83B5388159C}"/>
              </a:ext>
            </a:extLst>
          </p:cNvPr>
          <p:cNvPicPr>
            <a:picLocks noChangeAspect="1"/>
          </p:cNvPicPr>
          <p:nvPr/>
        </p:nvPicPr>
        <p:blipFill>
          <a:blip r:embed="rId3"/>
          <a:stretch>
            <a:fillRect/>
          </a:stretch>
        </p:blipFill>
        <p:spPr>
          <a:xfrm>
            <a:off x="397225" y="1104900"/>
            <a:ext cx="8509041" cy="5225001"/>
          </a:xfrm>
          <a:prstGeom prst="rect">
            <a:avLst/>
          </a:prstGeom>
        </p:spPr>
      </p:pic>
      <p:sp>
        <p:nvSpPr>
          <p:cNvPr id="8" name="TextBox 7">
            <a:extLst>
              <a:ext uri="{FF2B5EF4-FFF2-40B4-BE49-F238E27FC236}">
                <a16:creationId xmlns:a16="http://schemas.microsoft.com/office/drawing/2014/main" id="{09109C7C-ADF6-2211-6AE5-949A4C11E62E}"/>
              </a:ext>
            </a:extLst>
          </p:cNvPr>
          <p:cNvSpPr txBox="1"/>
          <p:nvPr/>
        </p:nvSpPr>
        <p:spPr>
          <a:xfrm>
            <a:off x="7262655" y="3428999"/>
            <a:ext cx="4758813" cy="2123658"/>
          </a:xfrm>
          <a:prstGeom prst="rect">
            <a:avLst/>
          </a:prstGeom>
          <a:noFill/>
        </p:spPr>
        <p:txBody>
          <a:bodyPr wrap="square">
            <a:spAutoFit/>
          </a:bodyPr>
          <a:lstStyle/>
          <a:p>
            <a:r>
              <a:rPr lang="en-US" sz="2200" b="0" i="0" dirty="0">
                <a:effectLst/>
                <a:highlight>
                  <a:srgbClr val="FFFFFF"/>
                </a:highlight>
                <a:latin typeface="Times New Roman" panose="02020603050405020304" pitchFamily="18" charset="0"/>
                <a:cs typeface="Times New Roman" panose="02020603050405020304" pitchFamily="18" charset="0"/>
              </a:rPr>
              <a:t>The BLEU score </a:t>
            </a:r>
            <a:r>
              <a:rPr lang="en-US" sz="2200" b="0" i="0" dirty="0">
                <a:effectLst/>
                <a:latin typeface="Times New Roman" panose="02020603050405020304" pitchFamily="18" charset="0"/>
                <a:cs typeface="Times New Roman" panose="02020603050405020304" pitchFamily="18" charset="0"/>
              </a:rPr>
              <a:t>compares a sentence against one or more reference sentences and tells how well does the candidate sentence matched the list of reference sentences</a:t>
            </a:r>
            <a:r>
              <a:rPr lang="en-US" sz="2200" b="0" i="0" dirty="0">
                <a:effectLst/>
                <a:highlight>
                  <a:srgbClr val="FFFFFF"/>
                </a:highlight>
                <a:latin typeface="Times New Roman" panose="02020603050405020304" pitchFamily="18" charset="0"/>
                <a:cs typeface="Times New Roman" panose="02020603050405020304" pitchFamily="18" charset="0"/>
              </a:rPr>
              <a:t>. It gives an output score between 0 and 1</a:t>
            </a:r>
            <a:endParaRPr lang="en-IN" sz="2200" dirty="0">
              <a:latin typeface="Times New Roman" panose="02020603050405020304" pitchFamily="18" charset="0"/>
              <a:cs typeface="Times New Roman" panose="02020603050405020304" pitchFamily="18" charset="0"/>
            </a:endParaRPr>
          </a:p>
        </p:txBody>
      </p:sp>
      <p:pic>
        <p:nvPicPr>
          <p:cNvPr id="5" name="Picture 4" descr="NIT Manipur Recruitment 2021 Apply Online Job Vacancies 29 October 2021">
            <a:extLst>
              <a:ext uri="{FF2B5EF4-FFF2-40B4-BE49-F238E27FC236}">
                <a16:creationId xmlns:a16="http://schemas.microsoft.com/office/drawing/2014/main" id="{1395CECA-218B-4158-91D4-E05459AEAA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55936" y="5160697"/>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4511F-E18A-C7C3-5D58-83488385875F}"/>
              </a:ext>
            </a:extLst>
          </p:cNvPr>
          <p:cNvSpPr txBox="1"/>
          <p:nvPr/>
        </p:nvSpPr>
        <p:spPr>
          <a:xfrm>
            <a:off x="1520839" y="327656"/>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EVALUATION METRICS</a:t>
            </a:r>
          </a:p>
        </p:txBody>
      </p:sp>
    </p:spTree>
    <p:extLst>
      <p:ext uri="{BB962C8B-B14F-4D97-AF65-F5344CB8AC3E}">
        <p14:creationId xmlns:p14="http://schemas.microsoft.com/office/powerpoint/2010/main" val="568127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16B9F-6665-9886-D63C-57A5CA6B6150}"/>
              </a:ext>
            </a:extLst>
          </p:cNvPr>
          <p:cNvSpPr txBox="1"/>
          <p:nvPr/>
        </p:nvSpPr>
        <p:spPr>
          <a:xfrm>
            <a:off x="1438622" y="40061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EVALUATION METRICS</a:t>
            </a:r>
          </a:p>
        </p:txBody>
      </p:sp>
      <p:pic>
        <p:nvPicPr>
          <p:cNvPr id="6" name="Picture 4" descr="NIT Manipur Recruitment 2021 Apply Online Job Vacancies 29 October 2021">
            <a:extLst>
              <a:ext uri="{FF2B5EF4-FFF2-40B4-BE49-F238E27FC236}">
                <a16:creationId xmlns:a16="http://schemas.microsoft.com/office/drawing/2014/main" id="{A7E4DF7E-D42B-262B-5815-22A2301225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F0F918-5242-4196-8432-98D2CD787920}"/>
              </a:ext>
            </a:extLst>
          </p:cNvPr>
          <p:cNvSpPr txBox="1"/>
          <p:nvPr/>
        </p:nvSpPr>
        <p:spPr>
          <a:xfrm>
            <a:off x="7095744" y="1337888"/>
            <a:ext cx="5096256" cy="3416320"/>
          </a:xfrm>
          <a:prstGeom prst="rect">
            <a:avLst/>
          </a:prstGeom>
          <a:noFill/>
        </p:spPr>
        <p:txBody>
          <a:bodyPr wrap="square">
            <a:spAutoFit/>
          </a:bodyPr>
          <a:lstStyle/>
          <a:p>
            <a:r>
              <a:rPr lang="en-IN" b="1" dirty="0" err="1">
                <a:latin typeface="Times New Roman" panose="02020603050405020304" pitchFamily="18" charset="0"/>
                <a:cs typeface="Times New Roman" panose="02020603050405020304" pitchFamily="18" charset="0"/>
              </a:rPr>
              <a:t>tf.keras.losses.SparseCategoricalCrossentropy</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This is an implementation of the Sparse Categorical </a:t>
            </a:r>
            <a:r>
              <a:rPr lang="en-IN" dirty="0" err="1">
                <a:latin typeface="Times New Roman" panose="02020603050405020304" pitchFamily="18" charset="0"/>
                <a:cs typeface="Times New Roman" panose="02020603050405020304" pitchFamily="18" charset="0"/>
              </a:rPr>
              <a:t>Crossentropy</a:t>
            </a:r>
            <a:r>
              <a:rPr lang="en-IN" dirty="0">
                <a:latin typeface="Times New Roman" panose="02020603050405020304" pitchFamily="18" charset="0"/>
                <a:cs typeface="Times New Roman" panose="02020603050405020304" pitchFamily="18" charset="0"/>
              </a:rPr>
              <a:t> loss function </a:t>
            </a:r>
          </a:p>
          <a:p>
            <a:r>
              <a:rPr lang="en-IN" dirty="0">
                <a:latin typeface="Times New Roman" panose="02020603050405020304" pitchFamily="18" charset="0"/>
                <a:cs typeface="Times New Roman" panose="02020603050405020304" pitchFamily="18" charset="0"/>
              </a:rPr>
              <a:t>provided by TensorFlow's </a:t>
            </a:r>
            <a:r>
              <a:rPr lang="en-IN" dirty="0" err="1">
                <a:latin typeface="Times New Roman" panose="02020603050405020304" pitchFamily="18" charset="0"/>
                <a:cs typeface="Times New Roman" panose="02020603050405020304" pitchFamily="18" charset="0"/>
              </a:rPr>
              <a:t>Keras</a:t>
            </a:r>
            <a:r>
              <a:rPr lang="en-IN" dirty="0">
                <a:latin typeface="Times New Roman" panose="02020603050405020304" pitchFamily="18" charset="0"/>
                <a:cs typeface="Times New Roman" panose="02020603050405020304" pitchFamily="18" charset="0"/>
              </a:rPr>
              <a:t> API. It's commonly used for multi-class classification tasks where the target labels are integers.</a:t>
            </a:r>
          </a:p>
          <a:p>
            <a:endParaRPr lang="en-IN" dirty="0">
              <a:latin typeface="Times New Roman" panose="02020603050405020304" pitchFamily="18" charset="0"/>
              <a:cs typeface="Times New Roman" panose="02020603050405020304" pitchFamily="18" charset="0"/>
            </a:endParaRPr>
          </a:p>
          <a:p>
            <a:r>
              <a:rPr lang="en-IN" b="1" dirty="0" err="1">
                <a:latin typeface="Times New Roman" panose="02020603050405020304" pitchFamily="18" charset="0"/>
                <a:cs typeface="Times New Roman" panose="02020603050405020304" pitchFamily="18" charset="0"/>
              </a:rPr>
              <a:t>loss_object</a:t>
            </a:r>
            <a:r>
              <a:rPr lang="en-IN" b="1" dirty="0">
                <a:latin typeface="Times New Roman" panose="02020603050405020304" pitchFamily="18" charset="0"/>
                <a:cs typeface="Times New Roman" panose="02020603050405020304" pitchFamily="18" charset="0"/>
              </a:rPr>
              <a:t>=</a:t>
            </a:r>
            <a:r>
              <a:rPr lang="en-IN" b="1" dirty="0" err="1">
                <a:latin typeface="Times New Roman" panose="02020603050405020304" pitchFamily="18" charset="0"/>
                <a:cs typeface="Times New Roman" panose="02020603050405020304" pitchFamily="18" charset="0"/>
              </a:rPr>
              <a:t>tf.keras.losses.SparseCategoricalCrossentropy</a:t>
            </a:r>
            <a:r>
              <a:rPr lang="en-IN" b="1" dirty="0">
                <a:latin typeface="Times New Roman" panose="02020603050405020304" pitchFamily="18" charset="0"/>
                <a:cs typeface="Times New Roman" panose="02020603050405020304" pitchFamily="18" charset="0"/>
              </a:rPr>
              <a:t>(</a:t>
            </a:r>
            <a:r>
              <a:rPr lang="en-IN" b="1" dirty="0" err="1">
                <a:latin typeface="Times New Roman" panose="02020603050405020304" pitchFamily="18" charset="0"/>
                <a:cs typeface="Times New Roman" panose="02020603050405020304" pitchFamily="18" charset="0"/>
              </a:rPr>
              <a:t>from_logits</a:t>
            </a:r>
            <a:r>
              <a:rPr lang="en-IN" b="1" dirty="0">
                <a:latin typeface="Times New Roman" panose="02020603050405020304" pitchFamily="18" charset="0"/>
                <a:cs typeface="Times New Roman" panose="02020603050405020304" pitchFamily="18" charset="0"/>
              </a:rPr>
              <a:t>=True, reduction='none'): </a:t>
            </a:r>
            <a:r>
              <a:rPr lang="en-IN" dirty="0">
                <a:latin typeface="Times New Roman" panose="02020603050405020304" pitchFamily="18" charset="0"/>
                <a:cs typeface="Times New Roman" panose="02020603050405020304" pitchFamily="18" charset="0"/>
              </a:rPr>
              <a:t>This line creates an instance of the </a:t>
            </a:r>
            <a:r>
              <a:rPr lang="en-IN" dirty="0" err="1">
                <a:latin typeface="Times New Roman" panose="02020603050405020304" pitchFamily="18" charset="0"/>
                <a:cs typeface="Times New Roman" panose="02020603050405020304" pitchFamily="18" charset="0"/>
              </a:rPr>
              <a:t>SparseCategoricalCrossentropy</a:t>
            </a:r>
            <a:r>
              <a:rPr lang="en-IN" dirty="0">
                <a:latin typeface="Times New Roman" panose="02020603050405020304" pitchFamily="18" charset="0"/>
                <a:cs typeface="Times New Roman" panose="02020603050405020304" pitchFamily="18" charset="0"/>
              </a:rPr>
              <a:t> loss function.</a:t>
            </a:r>
          </a:p>
          <a:p>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6CB32B2-0E23-E63B-097A-97EC7BB69EC1}"/>
              </a:ext>
            </a:extLst>
          </p:cNvPr>
          <p:cNvPicPr>
            <a:picLocks noChangeAspect="1"/>
          </p:cNvPicPr>
          <p:nvPr/>
        </p:nvPicPr>
        <p:blipFill>
          <a:blip r:embed="rId3"/>
          <a:stretch>
            <a:fillRect/>
          </a:stretch>
        </p:blipFill>
        <p:spPr>
          <a:xfrm>
            <a:off x="414195" y="1295361"/>
            <a:ext cx="6543856" cy="3258351"/>
          </a:xfrm>
          <a:prstGeom prst="rect">
            <a:avLst/>
          </a:prstGeom>
        </p:spPr>
      </p:pic>
      <p:sp>
        <p:nvSpPr>
          <p:cNvPr id="9" name="TextBox 8">
            <a:extLst>
              <a:ext uri="{FF2B5EF4-FFF2-40B4-BE49-F238E27FC236}">
                <a16:creationId xmlns:a16="http://schemas.microsoft.com/office/drawing/2014/main" id="{1D519A03-B333-B640-65F2-71DCA63B2434}"/>
              </a:ext>
            </a:extLst>
          </p:cNvPr>
          <p:cNvSpPr txBox="1"/>
          <p:nvPr/>
        </p:nvSpPr>
        <p:spPr>
          <a:xfrm>
            <a:off x="577350" y="4700015"/>
            <a:ext cx="11273273" cy="1477328"/>
          </a:xfrm>
          <a:prstGeom prst="rect">
            <a:avLst/>
          </a:prstGeom>
          <a:noFill/>
        </p:spPr>
        <p:txBody>
          <a:bodyPr wrap="square">
            <a:spAutoFit/>
          </a:bodyPr>
          <a:lstStyle/>
          <a:p>
            <a:r>
              <a:rPr lang="en-IN" b="1" dirty="0" err="1">
                <a:latin typeface="Times New Roman" panose="02020603050405020304" pitchFamily="18" charset="0"/>
                <a:cs typeface="Times New Roman" panose="02020603050405020304" pitchFamily="18" charset="0"/>
              </a:rPr>
              <a:t>from_logits</a:t>
            </a:r>
            <a:r>
              <a:rPr lang="en-IN" b="1" dirty="0">
                <a:latin typeface="Times New Roman" panose="02020603050405020304" pitchFamily="18" charset="0"/>
                <a:cs typeface="Times New Roman" panose="02020603050405020304" pitchFamily="18" charset="0"/>
              </a:rPr>
              <a:t>=True</a:t>
            </a:r>
            <a:r>
              <a:rPr lang="en-IN" dirty="0">
                <a:latin typeface="Times New Roman" panose="02020603050405020304" pitchFamily="18" charset="0"/>
                <a:cs typeface="Times New Roman" panose="02020603050405020304" pitchFamily="18" charset="0"/>
              </a:rPr>
              <a:t>: Indicates that the input predictions are not normalized (i.e., they are raw logits) and need to be normalized (e.g., via a </a:t>
            </a:r>
            <a:r>
              <a:rPr lang="en-IN" dirty="0" err="1">
                <a:latin typeface="Times New Roman" panose="02020603050405020304" pitchFamily="18" charset="0"/>
                <a:cs typeface="Times New Roman" panose="02020603050405020304" pitchFamily="18" charset="0"/>
              </a:rPr>
              <a:t>softmax</a:t>
            </a:r>
            <a:r>
              <a:rPr lang="en-IN" dirty="0">
                <a:latin typeface="Times New Roman" panose="02020603050405020304" pitchFamily="18" charset="0"/>
                <a:cs typeface="Times New Roman" panose="02020603050405020304" pitchFamily="18" charset="0"/>
              </a:rPr>
              <a:t> activation) before being used in the loss calculation.</a:t>
            </a:r>
          </a:p>
          <a:p>
            <a:r>
              <a:rPr lang="en-IN" b="1" dirty="0">
                <a:latin typeface="Times New Roman" panose="02020603050405020304" pitchFamily="18" charset="0"/>
                <a:cs typeface="Times New Roman" panose="02020603050405020304" pitchFamily="18" charset="0"/>
              </a:rPr>
              <a:t>reduction='none': </a:t>
            </a:r>
            <a:r>
              <a:rPr lang="en-IN" dirty="0">
                <a:latin typeface="Times New Roman" panose="02020603050405020304" pitchFamily="18" charset="0"/>
                <a:cs typeface="Times New Roman" panose="02020603050405020304" pitchFamily="18" charset="0"/>
              </a:rPr>
              <a:t>Specifies that no reduction should be applied to the individual losses. This means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that the loss will be calculated separately for each sample in the batch, rather than being aggregated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across the batch.</a:t>
            </a:r>
          </a:p>
        </p:txBody>
      </p:sp>
    </p:spTree>
    <p:extLst>
      <p:ext uri="{BB962C8B-B14F-4D97-AF65-F5344CB8AC3E}">
        <p14:creationId xmlns:p14="http://schemas.microsoft.com/office/powerpoint/2010/main" val="12320768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16B9F-6665-9886-D63C-57A5CA6B6150}"/>
              </a:ext>
            </a:extLst>
          </p:cNvPr>
          <p:cNvSpPr txBox="1"/>
          <p:nvPr/>
        </p:nvSpPr>
        <p:spPr>
          <a:xfrm>
            <a:off x="1320636" y="441734"/>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EVALUATION METRICS</a:t>
            </a:r>
          </a:p>
        </p:txBody>
      </p:sp>
      <p:pic>
        <p:nvPicPr>
          <p:cNvPr id="6" name="Picture 4" descr="NIT Manipur Recruitment 2021 Apply Online Job Vacancies 29 October 2021">
            <a:extLst>
              <a:ext uri="{FF2B5EF4-FFF2-40B4-BE49-F238E27FC236}">
                <a16:creationId xmlns:a16="http://schemas.microsoft.com/office/drawing/2014/main" id="{A7E4DF7E-D42B-262B-5815-22A2301225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F2DAB90-81E0-7A6B-19DA-CCA4512A8BEA}"/>
              </a:ext>
            </a:extLst>
          </p:cNvPr>
          <p:cNvPicPr>
            <a:picLocks noChangeAspect="1"/>
          </p:cNvPicPr>
          <p:nvPr/>
        </p:nvPicPr>
        <p:blipFill>
          <a:blip r:embed="rId3"/>
          <a:stretch>
            <a:fillRect/>
          </a:stretch>
        </p:blipFill>
        <p:spPr>
          <a:xfrm>
            <a:off x="323426" y="1363261"/>
            <a:ext cx="6563786" cy="3268274"/>
          </a:xfrm>
          <a:prstGeom prst="rect">
            <a:avLst/>
          </a:prstGeom>
        </p:spPr>
      </p:pic>
      <p:sp>
        <p:nvSpPr>
          <p:cNvPr id="12" name="TextBox 11">
            <a:extLst>
              <a:ext uri="{FF2B5EF4-FFF2-40B4-BE49-F238E27FC236}">
                <a16:creationId xmlns:a16="http://schemas.microsoft.com/office/drawing/2014/main" id="{E0BB88A9-A32D-43E6-FBCF-D94820E4969B}"/>
              </a:ext>
            </a:extLst>
          </p:cNvPr>
          <p:cNvSpPr txBox="1"/>
          <p:nvPr/>
        </p:nvSpPr>
        <p:spPr>
          <a:xfrm>
            <a:off x="422787" y="4857903"/>
            <a:ext cx="11346426"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mask = </a:t>
            </a:r>
            <a:r>
              <a:rPr lang="en-US" b="1" dirty="0" err="1">
                <a:latin typeface="Times New Roman" panose="02020603050405020304" pitchFamily="18" charset="0"/>
                <a:cs typeface="Times New Roman" panose="02020603050405020304" pitchFamily="18" charset="0"/>
              </a:rPr>
              <a:t>tf.cast</a:t>
            </a:r>
            <a:r>
              <a:rPr lang="en-US" b="1" dirty="0">
                <a:latin typeface="Times New Roman" panose="02020603050405020304" pitchFamily="18" charset="0"/>
                <a:cs typeface="Times New Roman" panose="02020603050405020304" pitchFamily="18" charset="0"/>
              </a:rPr>
              <a:t>(mask, </a:t>
            </a:r>
            <a:r>
              <a:rPr lang="en-US" b="1" dirty="0" err="1">
                <a:latin typeface="Times New Roman" panose="02020603050405020304" pitchFamily="18" charset="0"/>
                <a:cs typeface="Times New Roman" panose="02020603050405020304" pitchFamily="18" charset="0"/>
              </a:rPr>
              <a:t>dtype</a:t>
            </a:r>
            <a:r>
              <a:rPr lang="en-US" b="1" dirty="0">
                <a:latin typeface="Times New Roman" panose="02020603050405020304" pitchFamily="18" charset="0"/>
                <a:cs typeface="Times New Roman" panose="02020603050405020304" pitchFamily="18" charset="0"/>
              </a:rPr>
              <a:t>=loss_.</a:t>
            </a:r>
            <a:r>
              <a:rPr lang="en-US" b="1" dirty="0" err="1">
                <a:latin typeface="Times New Roman" panose="02020603050405020304" pitchFamily="18" charset="0"/>
                <a:cs typeface="Times New Roman" panose="02020603050405020304" pitchFamily="18" charset="0"/>
              </a:rPr>
              <a:t>dtype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line casts the mask tensor to the same data type as the computed loss tensor.</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B837AD6-7DB8-F43D-C5E9-DD075EE72742}"/>
              </a:ext>
            </a:extLst>
          </p:cNvPr>
          <p:cNvSpPr txBox="1"/>
          <p:nvPr/>
        </p:nvSpPr>
        <p:spPr>
          <a:xfrm>
            <a:off x="6958332" y="1489553"/>
            <a:ext cx="5137705" cy="3416320"/>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mask = </a:t>
            </a:r>
            <a:r>
              <a:rPr lang="en-IN" b="1" dirty="0" err="1">
                <a:latin typeface="Times New Roman" panose="02020603050405020304" pitchFamily="18" charset="0"/>
                <a:cs typeface="Times New Roman" panose="02020603050405020304" pitchFamily="18" charset="0"/>
              </a:rPr>
              <a:t>tf.math.logical_not</a:t>
            </a:r>
            <a:r>
              <a:rPr lang="en-IN" b="1" dirty="0">
                <a:latin typeface="Times New Roman" panose="02020603050405020304" pitchFamily="18" charset="0"/>
                <a:cs typeface="Times New Roman" panose="02020603050405020304" pitchFamily="18" charset="0"/>
              </a:rPr>
              <a:t>(</a:t>
            </a:r>
            <a:r>
              <a:rPr lang="en-IN" b="1" dirty="0" err="1">
                <a:latin typeface="Times New Roman" panose="02020603050405020304" pitchFamily="18" charset="0"/>
                <a:cs typeface="Times New Roman" panose="02020603050405020304" pitchFamily="18" charset="0"/>
              </a:rPr>
              <a:t>tf.math.equal</a:t>
            </a:r>
            <a:r>
              <a:rPr lang="en-IN" b="1" dirty="0">
                <a:latin typeface="Times New Roman" panose="02020603050405020304" pitchFamily="18" charset="0"/>
                <a:cs typeface="Times New Roman" panose="02020603050405020304" pitchFamily="18" charset="0"/>
              </a:rPr>
              <a:t>(real, 0)): </a:t>
            </a:r>
            <a:r>
              <a:rPr lang="en-IN" dirty="0">
                <a:latin typeface="Times New Roman" panose="02020603050405020304" pitchFamily="18" charset="0"/>
                <a:cs typeface="Times New Roman" panose="02020603050405020304" pitchFamily="18" charset="0"/>
              </a:rPr>
              <a:t>This line creates a mask tensor where elements of real that are equal to 0 are marked as False and all other elements are marked as True. This is typically used to mask out padding elements in sequence data.</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loss_ = </a:t>
            </a:r>
            <a:r>
              <a:rPr lang="en-IN" b="1" dirty="0" err="1">
                <a:latin typeface="Times New Roman" panose="02020603050405020304" pitchFamily="18" charset="0"/>
                <a:cs typeface="Times New Roman" panose="02020603050405020304" pitchFamily="18" charset="0"/>
              </a:rPr>
              <a:t>loss_object</a:t>
            </a:r>
            <a:r>
              <a:rPr lang="en-IN" b="1" dirty="0">
                <a:latin typeface="Times New Roman" panose="02020603050405020304" pitchFamily="18" charset="0"/>
                <a:cs typeface="Times New Roman" panose="02020603050405020304" pitchFamily="18" charset="0"/>
              </a:rPr>
              <a:t>(real, pred): </a:t>
            </a:r>
            <a:r>
              <a:rPr lang="en-IN" dirty="0">
                <a:latin typeface="Times New Roman" panose="02020603050405020304" pitchFamily="18" charset="0"/>
                <a:cs typeface="Times New Roman" panose="02020603050405020304" pitchFamily="18" charset="0"/>
              </a:rPr>
              <a:t>This line calculates the loss using the </a:t>
            </a:r>
            <a:r>
              <a:rPr lang="en-IN" dirty="0" err="1">
                <a:latin typeface="Times New Roman" panose="02020603050405020304" pitchFamily="18" charset="0"/>
                <a:cs typeface="Times New Roman" panose="02020603050405020304" pitchFamily="18" charset="0"/>
              </a:rPr>
              <a:t>SparseCategoricalCrossentropy</a:t>
            </a:r>
            <a:r>
              <a:rPr lang="en-IN" dirty="0">
                <a:latin typeface="Times New Roman" panose="02020603050405020304" pitchFamily="18" charset="0"/>
                <a:cs typeface="Times New Roman" panose="02020603050405020304" pitchFamily="18" charset="0"/>
              </a:rPr>
              <a:t> loss function created earlier. Since reduction='none', this will return a tensor containing the individual losses</a:t>
            </a:r>
          </a:p>
          <a:p>
            <a:r>
              <a:rPr lang="en-IN" dirty="0">
                <a:latin typeface="Times New Roman" panose="02020603050405020304" pitchFamily="18" charset="0"/>
                <a:cs typeface="Times New Roman" panose="02020603050405020304" pitchFamily="18" charset="0"/>
              </a:rPr>
              <a:t>for each sample in the batch. </a:t>
            </a:r>
          </a:p>
          <a:p>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9134149-5FEC-41E0-5E21-145807F22227}"/>
              </a:ext>
            </a:extLst>
          </p:cNvPr>
          <p:cNvSpPr txBox="1"/>
          <p:nvPr/>
        </p:nvSpPr>
        <p:spPr>
          <a:xfrm>
            <a:off x="410775" y="5504234"/>
            <a:ext cx="10691272" cy="646331"/>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loss_ *= mask: </a:t>
            </a:r>
            <a:r>
              <a:rPr lang="en-IN" dirty="0">
                <a:latin typeface="Times New Roman" panose="02020603050405020304" pitchFamily="18" charset="0"/>
                <a:cs typeface="Times New Roman" panose="02020603050405020304" pitchFamily="18" charset="0"/>
              </a:rPr>
              <a:t>This line applies the mask to the computed loss tensor. This effectively zeros out the </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loss for padding elements, as they are marked as False in the mask.</a:t>
            </a:r>
            <a:r>
              <a:rPr lang="en-US" dirty="0">
                <a:latin typeface="Times New Roman" panose="02020603050405020304" pitchFamily="18" charset="0"/>
                <a:cs typeface="Times New Roman" panose="02020603050405020304" pitchFamily="18" charset="0"/>
              </a:rPr>
              <a:t> And at last we calculate </a:t>
            </a:r>
            <a:r>
              <a:rPr lang="en-US" b="1" dirty="0">
                <a:latin typeface="Times New Roman" panose="02020603050405020304" pitchFamily="18" charset="0"/>
                <a:cs typeface="Times New Roman" panose="02020603050405020304" pitchFamily="18" charset="0"/>
              </a:rPr>
              <a:t>mean losses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70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716B9F-6665-9886-D63C-57A5CA6B6150}"/>
              </a:ext>
            </a:extLst>
          </p:cNvPr>
          <p:cNvSpPr txBox="1"/>
          <p:nvPr/>
        </p:nvSpPr>
        <p:spPr>
          <a:xfrm>
            <a:off x="1320636" y="389688"/>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EVALUATION METRICS</a:t>
            </a:r>
          </a:p>
        </p:txBody>
      </p:sp>
      <p:pic>
        <p:nvPicPr>
          <p:cNvPr id="6" name="Picture 4" descr="NIT Manipur Recruitment 2021 Apply Online Job Vacancies 29 October 2021">
            <a:extLst>
              <a:ext uri="{FF2B5EF4-FFF2-40B4-BE49-F238E27FC236}">
                <a16:creationId xmlns:a16="http://schemas.microsoft.com/office/drawing/2014/main" id="{A7E4DF7E-D42B-262B-5815-22A2301225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23D433-B5C3-F315-2E70-954ACC365E75}"/>
              </a:ext>
            </a:extLst>
          </p:cNvPr>
          <p:cNvSpPr txBox="1"/>
          <p:nvPr/>
        </p:nvSpPr>
        <p:spPr>
          <a:xfrm>
            <a:off x="7187551" y="1125822"/>
            <a:ext cx="4791089" cy="3416320"/>
          </a:xfrm>
          <a:prstGeom prst="rect">
            <a:avLst/>
          </a:prstGeom>
          <a:noFill/>
        </p:spPr>
        <p:txBody>
          <a:bodyPr wrap="square">
            <a:spAutoFit/>
          </a:bodyPr>
          <a:lstStyle/>
          <a:p>
            <a:r>
              <a:rPr lang="en-IN" b="1" dirty="0" err="1">
                <a:latin typeface="Times New Roman" panose="02020603050405020304" pitchFamily="18" charset="0"/>
                <a:cs typeface="Times New Roman" panose="02020603050405020304" pitchFamily="18" charset="0"/>
              </a:rPr>
              <a:t>tf.equal</a:t>
            </a:r>
            <a:r>
              <a:rPr lang="en-IN" b="1" dirty="0">
                <a:latin typeface="Times New Roman" panose="02020603050405020304" pitchFamily="18" charset="0"/>
                <a:cs typeface="Times New Roman" panose="02020603050405020304" pitchFamily="18" charset="0"/>
              </a:rPr>
              <a:t>(real, </a:t>
            </a:r>
            <a:r>
              <a:rPr lang="en-IN" b="1" dirty="0" err="1">
                <a:latin typeface="Times New Roman" panose="02020603050405020304" pitchFamily="18" charset="0"/>
                <a:cs typeface="Times New Roman" panose="02020603050405020304" pitchFamily="18" charset="0"/>
              </a:rPr>
              <a:t>tf.argmax</a:t>
            </a:r>
            <a:r>
              <a:rPr lang="en-IN" b="1" dirty="0">
                <a:latin typeface="Times New Roman" panose="02020603050405020304" pitchFamily="18" charset="0"/>
                <a:cs typeface="Times New Roman" panose="02020603050405020304" pitchFamily="18" charset="0"/>
              </a:rPr>
              <a:t>(pred, axis=2)) </a:t>
            </a:r>
            <a:r>
              <a:rPr lang="en-IN" dirty="0">
                <a:latin typeface="Times New Roman" panose="02020603050405020304" pitchFamily="18" charset="0"/>
                <a:cs typeface="Times New Roman" panose="02020603050405020304" pitchFamily="18" charset="0"/>
              </a:rPr>
              <a:t>returns a tensor where each element is True </a:t>
            </a:r>
          </a:p>
          <a:p>
            <a:r>
              <a:rPr lang="en-IN" dirty="0">
                <a:latin typeface="Times New Roman" panose="02020603050405020304" pitchFamily="18" charset="0"/>
                <a:cs typeface="Times New Roman" panose="02020603050405020304" pitchFamily="18" charset="0"/>
              </a:rPr>
              <a:t>if the corresponding element in </a:t>
            </a:r>
          </a:p>
          <a:p>
            <a:r>
              <a:rPr lang="en-IN" dirty="0">
                <a:latin typeface="Times New Roman" panose="02020603050405020304" pitchFamily="18" charset="0"/>
                <a:cs typeface="Times New Roman" panose="02020603050405020304" pitchFamily="18" charset="0"/>
              </a:rPr>
              <a:t>real matches the index of the maximum value in the corresponding position of pred, and False otherwise</a:t>
            </a:r>
          </a:p>
          <a:p>
            <a:r>
              <a:rPr lang="en-IN" b="1" dirty="0">
                <a:latin typeface="Times New Roman" panose="02020603050405020304" pitchFamily="18" charset="0"/>
                <a:cs typeface="Times New Roman" panose="02020603050405020304" pitchFamily="18" charset="0"/>
              </a:rPr>
              <a:t>mask =</a:t>
            </a:r>
            <a:r>
              <a:rPr lang="en-IN" b="1" dirty="0" err="1">
                <a:latin typeface="Times New Roman" panose="02020603050405020304" pitchFamily="18" charset="0"/>
                <a:cs typeface="Times New Roman" panose="02020603050405020304" pitchFamily="18" charset="0"/>
              </a:rPr>
              <a:t>tf.math.logical_not</a:t>
            </a:r>
            <a:r>
              <a:rPr lang="en-IN" b="1" dirty="0">
                <a:latin typeface="Times New Roman" panose="02020603050405020304" pitchFamily="18" charset="0"/>
                <a:cs typeface="Times New Roman" panose="02020603050405020304" pitchFamily="18" charset="0"/>
              </a:rPr>
              <a:t>(</a:t>
            </a:r>
            <a:r>
              <a:rPr lang="en-IN" b="1" dirty="0" err="1">
                <a:latin typeface="Times New Roman" panose="02020603050405020304" pitchFamily="18" charset="0"/>
                <a:cs typeface="Times New Roman" panose="02020603050405020304" pitchFamily="18" charset="0"/>
              </a:rPr>
              <a:t>tf.math.equal</a:t>
            </a:r>
            <a:r>
              <a:rPr lang="en-IN" b="1" dirty="0">
                <a:latin typeface="Times New Roman" panose="02020603050405020304" pitchFamily="18" charset="0"/>
                <a:cs typeface="Times New Roman" panose="02020603050405020304" pitchFamily="18" charset="0"/>
              </a:rPr>
              <a:t>(real, 0)): </a:t>
            </a:r>
            <a:r>
              <a:rPr lang="en-IN" dirty="0">
                <a:latin typeface="Times New Roman" panose="02020603050405020304" pitchFamily="18" charset="0"/>
                <a:cs typeface="Times New Roman" panose="02020603050405020304" pitchFamily="18" charset="0"/>
              </a:rPr>
              <a:t>This creates a </a:t>
            </a:r>
            <a:r>
              <a:rPr lang="en-IN" dirty="0" err="1">
                <a:latin typeface="Times New Roman" panose="02020603050405020304" pitchFamily="18" charset="0"/>
                <a:cs typeface="Times New Roman" panose="02020603050405020304" pitchFamily="18" charset="0"/>
              </a:rPr>
              <a:t>boolean</a:t>
            </a:r>
            <a:r>
              <a:rPr lang="en-IN" dirty="0">
                <a:latin typeface="Times New Roman" panose="02020603050405020304" pitchFamily="18" charset="0"/>
                <a:cs typeface="Times New Roman" panose="02020603050405020304" pitchFamily="18" charset="0"/>
              </a:rPr>
              <a:t> mask where True indicates positions where the real values are not equal to 0 (non-padding positions).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C4CB9ED-59DB-31CF-23A2-442B072B350B}"/>
              </a:ext>
            </a:extLst>
          </p:cNvPr>
          <p:cNvPicPr>
            <a:picLocks noChangeAspect="1"/>
          </p:cNvPicPr>
          <p:nvPr/>
        </p:nvPicPr>
        <p:blipFill>
          <a:blip r:embed="rId3"/>
          <a:stretch>
            <a:fillRect/>
          </a:stretch>
        </p:blipFill>
        <p:spPr>
          <a:xfrm>
            <a:off x="535292" y="1218738"/>
            <a:ext cx="6578739" cy="2706253"/>
          </a:xfrm>
          <a:prstGeom prst="rect">
            <a:avLst/>
          </a:prstGeom>
        </p:spPr>
      </p:pic>
      <p:sp>
        <p:nvSpPr>
          <p:cNvPr id="5" name="TextBox 4">
            <a:extLst>
              <a:ext uri="{FF2B5EF4-FFF2-40B4-BE49-F238E27FC236}">
                <a16:creationId xmlns:a16="http://schemas.microsoft.com/office/drawing/2014/main" id="{EF6C7E02-1BA1-7D2E-AE76-1755EC046C62}"/>
              </a:ext>
            </a:extLst>
          </p:cNvPr>
          <p:cNvSpPr txBox="1"/>
          <p:nvPr/>
        </p:nvSpPr>
        <p:spPr>
          <a:xfrm>
            <a:off x="512248" y="4130573"/>
            <a:ext cx="11466392" cy="2308324"/>
          </a:xfrm>
          <a:prstGeom prst="rect">
            <a:avLst/>
          </a:prstGeom>
          <a:noFill/>
        </p:spPr>
        <p:txBody>
          <a:bodyPr wrap="square">
            <a:spAutoFit/>
          </a:bodyPr>
          <a:lstStyle/>
          <a:p>
            <a:r>
              <a:rPr lang="en-IN" b="1" dirty="0" err="1">
                <a:latin typeface="Times New Roman" panose="02020603050405020304" pitchFamily="18" charset="0"/>
                <a:cs typeface="Times New Roman" panose="02020603050405020304" pitchFamily="18" charset="0"/>
              </a:rPr>
              <a:t>tf.math.logical_and</a:t>
            </a:r>
            <a:r>
              <a:rPr lang="en-IN" b="1" dirty="0">
                <a:latin typeface="Times New Roman" panose="02020603050405020304" pitchFamily="18" charset="0"/>
                <a:cs typeface="Times New Roman" panose="02020603050405020304" pitchFamily="18" charset="0"/>
              </a:rPr>
              <a:t>(mask, accuracies): </a:t>
            </a:r>
            <a:r>
              <a:rPr lang="en-IN" dirty="0">
                <a:latin typeface="Times New Roman" panose="02020603050405020304" pitchFamily="18" charset="0"/>
                <a:cs typeface="Times New Roman" panose="02020603050405020304" pitchFamily="18" charset="0"/>
              </a:rPr>
              <a:t>Here, the mask is further refined by performing a logical AND operation with the previously computed accuracies. This ensures that only positions where the real values are not padding and the predictions are correct contribute to the accuracy calculation.</a:t>
            </a:r>
          </a:p>
          <a:p>
            <a:r>
              <a:rPr lang="en-US" b="1" dirty="0">
                <a:latin typeface="Times New Roman" panose="02020603050405020304" pitchFamily="18" charset="0"/>
                <a:cs typeface="Times New Roman" panose="02020603050405020304" pitchFamily="18" charset="0"/>
              </a:rPr>
              <a:t>accuracies = </a:t>
            </a:r>
            <a:r>
              <a:rPr lang="en-US" b="1" dirty="0" err="1">
                <a:latin typeface="Times New Roman" panose="02020603050405020304" pitchFamily="18" charset="0"/>
                <a:cs typeface="Times New Roman" panose="02020603050405020304" pitchFamily="18" charset="0"/>
              </a:rPr>
              <a:t>tf.cast</a:t>
            </a:r>
            <a:r>
              <a:rPr lang="en-US" b="1" dirty="0">
                <a:latin typeface="Times New Roman" panose="02020603050405020304" pitchFamily="18" charset="0"/>
                <a:cs typeface="Times New Roman" panose="02020603050405020304" pitchFamily="18" charset="0"/>
              </a:rPr>
              <a:t>(accuracies, </a:t>
            </a:r>
            <a:r>
              <a:rPr lang="en-US" b="1" dirty="0" err="1">
                <a:latin typeface="Times New Roman" panose="02020603050405020304" pitchFamily="18" charset="0"/>
                <a:cs typeface="Times New Roman" panose="02020603050405020304" pitchFamily="18" charset="0"/>
              </a:rPr>
              <a:t>dtype</a:t>
            </a:r>
            <a:r>
              <a:rPr lang="en-US" b="1" dirty="0">
                <a:latin typeface="Times New Roman" panose="02020603050405020304" pitchFamily="18" charset="0"/>
                <a:cs typeface="Times New Roman" panose="02020603050405020304" pitchFamily="18" charset="0"/>
              </a:rPr>
              <a:t>=tf.float32): </a:t>
            </a:r>
            <a:r>
              <a:rPr lang="en-US" dirty="0">
                <a:latin typeface="Times New Roman" panose="02020603050405020304" pitchFamily="18" charset="0"/>
                <a:cs typeface="Times New Roman" panose="02020603050405020304" pitchFamily="18" charset="0"/>
              </a:rPr>
              <a:t>Converts the boolean tensor of accuracies to float32</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data type. This conversion is necessary for subsequent calculations.</a:t>
            </a:r>
          </a:p>
          <a:p>
            <a:r>
              <a:rPr lang="en-US" b="1" dirty="0">
                <a:latin typeface="Times New Roman" panose="02020603050405020304" pitchFamily="18" charset="0"/>
                <a:cs typeface="Times New Roman" panose="02020603050405020304" pitchFamily="18" charset="0"/>
              </a:rPr>
              <a:t>mask = </a:t>
            </a:r>
            <a:r>
              <a:rPr lang="en-US" b="1" dirty="0" err="1">
                <a:latin typeface="Times New Roman" panose="02020603050405020304" pitchFamily="18" charset="0"/>
                <a:cs typeface="Times New Roman" panose="02020603050405020304" pitchFamily="18" charset="0"/>
              </a:rPr>
              <a:t>tf.cast</a:t>
            </a:r>
            <a:r>
              <a:rPr lang="en-US" b="1" dirty="0">
                <a:latin typeface="Times New Roman" panose="02020603050405020304" pitchFamily="18" charset="0"/>
                <a:cs typeface="Times New Roman" panose="02020603050405020304" pitchFamily="18" charset="0"/>
              </a:rPr>
              <a:t>(mask, </a:t>
            </a:r>
            <a:r>
              <a:rPr lang="en-US" b="1" dirty="0" err="1">
                <a:latin typeface="Times New Roman" panose="02020603050405020304" pitchFamily="18" charset="0"/>
                <a:cs typeface="Times New Roman" panose="02020603050405020304" pitchFamily="18" charset="0"/>
              </a:rPr>
              <a:t>dtype</a:t>
            </a:r>
            <a:r>
              <a:rPr lang="en-US" b="1" dirty="0">
                <a:latin typeface="Times New Roman" panose="02020603050405020304" pitchFamily="18" charset="0"/>
                <a:cs typeface="Times New Roman" panose="02020603050405020304" pitchFamily="18" charset="0"/>
              </a:rPr>
              <a:t>=tf.float32): </a:t>
            </a:r>
            <a:r>
              <a:rPr lang="en-US" dirty="0">
                <a:latin typeface="Times New Roman" panose="02020603050405020304" pitchFamily="18" charset="0"/>
                <a:cs typeface="Times New Roman" panose="02020603050405020304" pitchFamily="18" charset="0"/>
              </a:rPr>
              <a:t>Similarly, converts the boolean mask to float32 data type.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will be used for normalization in the accuracy calculation.</a:t>
            </a:r>
          </a:p>
          <a:p>
            <a:r>
              <a:rPr lang="en-US" dirty="0">
                <a:latin typeface="Times New Roman" panose="02020603050405020304" pitchFamily="18" charset="0"/>
                <a:cs typeface="Times New Roman" panose="02020603050405020304" pitchFamily="18" charset="0"/>
              </a:rPr>
              <a:t>Finally </a:t>
            </a:r>
            <a:r>
              <a:rPr lang="en-US" b="1" dirty="0">
                <a:latin typeface="Times New Roman" panose="02020603050405020304" pitchFamily="18" charset="0"/>
                <a:cs typeface="Times New Roman" panose="02020603050405020304" pitchFamily="18" charset="0"/>
              </a:rPr>
              <a:t>mean accuracy </a:t>
            </a:r>
            <a:r>
              <a:rPr lang="en-US" dirty="0">
                <a:latin typeface="Times New Roman" panose="02020603050405020304" pitchFamily="18" charset="0"/>
                <a:cs typeface="Times New Roman" panose="02020603050405020304" pitchFamily="18" charset="0"/>
              </a:rPr>
              <a:t>is calculated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770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4E9F8-E503-9757-31E8-7CA87113709D}"/>
              </a:ext>
            </a:extLst>
          </p:cNvPr>
          <p:cNvPicPr>
            <a:picLocks noChangeAspect="1"/>
          </p:cNvPicPr>
          <p:nvPr/>
        </p:nvPicPr>
        <p:blipFill>
          <a:blip r:embed="rId2"/>
          <a:stretch>
            <a:fillRect/>
          </a:stretch>
        </p:blipFill>
        <p:spPr>
          <a:xfrm>
            <a:off x="405390" y="1372532"/>
            <a:ext cx="6310041" cy="5000854"/>
          </a:xfrm>
          <a:prstGeom prst="rect">
            <a:avLst/>
          </a:prstGeom>
        </p:spPr>
      </p:pic>
      <p:sp>
        <p:nvSpPr>
          <p:cNvPr id="6" name="TextBox 5">
            <a:extLst>
              <a:ext uri="{FF2B5EF4-FFF2-40B4-BE49-F238E27FC236}">
                <a16:creationId xmlns:a16="http://schemas.microsoft.com/office/drawing/2014/main" id="{F29E1402-9A3C-2E7C-6EA4-BFB422F4C331}"/>
              </a:ext>
            </a:extLst>
          </p:cNvPr>
          <p:cNvSpPr txBox="1"/>
          <p:nvPr/>
        </p:nvSpPr>
        <p:spPr>
          <a:xfrm>
            <a:off x="7027797" y="2106985"/>
            <a:ext cx="4758813" cy="3816429"/>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The implementation involves utilizing a pre-trained transformer model, saved as a pickle file, which is loaded using </a:t>
            </a:r>
            <a:r>
              <a:rPr lang="en-US" sz="2200" dirty="0" err="1">
                <a:latin typeface="Times New Roman" panose="02020603050405020304" pitchFamily="18" charset="0"/>
                <a:cs typeface="Times New Roman" panose="02020603050405020304" pitchFamily="18" charset="0"/>
              </a:rPr>
              <a:t>PyTorch</a:t>
            </a:r>
            <a:r>
              <a:rPr lang="en-US" sz="2200" dirty="0">
                <a:latin typeface="Times New Roman" panose="02020603050405020304" pitchFamily="18" charset="0"/>
                <a:cs typeface="Times New Roman" panose="02020603050405020304" pitchFamily="18" charset="0"/>
              </a:rPr>
              <a:t> for predicting Telugu text. The process begins by converting the provided input, initially in English, into tokens. These tokens are then utilized as input for the transformer model for prediction.</a:t>
            </a:r>
            <a:br>
              <a:rPr lang="en-US" sz="2200" dirty="0">
                <a:latin typeface="Times New Roman" panose="02020603050405020304" pitchFamily="18" charset="0"/>
                <a:cs typeface="Times New Roman" panose="02020603050405020304" pitchFamily="18" charset="0"/>
              </a:rPr>
            </a:b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8B6F523-6F1B-B34E-C620-1FCB0B76278A}"/>
              </a:ext>
            </a:extLst>
          </p:cNvPr>
          <p:cNvSpPr txBox="1"/>
          <p:nvPr/>
        </p:nvSpPr>
        <p:spPr>
          <a:xfrm>
            <a:off x="1170430" y="484614"/>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DEPLOYMENT</a:t>
            </a:r>
          </a:p>
        </p:txBody>
      </p:sp>
      <p:pic>
        <p:nvPicPr>
          <p:cNvPr id="5" name="Picture 4" descr="NIT Manipur Recruitment 2021 Apply Online Job Vacancies 29 October 2021">
            <a:extLst>
              <a:ext uri="{FF2B5EF4-FFF2-40B4-BE49-F238E27FC236}">
                <a16:creationId xmlns:a16="http://schemas.microsoft.com/office/drawing/2014/main" id="{BE0E8073-E16C-4429-3D53-073C3999AA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5665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4E9F8-E503-9757-31E8-7CA87113709D}"/>
              </a:ext>
            </a:extLst>
          </p:cNvPr>
          <p:cNvPicPr>
            <a:picLocks noChangeAspect="1"/>
          </p:cNvPicPr>
          <p:nvPr/>
        </p:nvPicPr>
        <p:blipFill rotWithShape="1">
          <a:blip r:embed="rId2"/>
          <a:srcRect t="55036"/>
          <a:stretch/>
        </p:blipFill>
        <p:spPr>
          <a:xfrm>
            <a:off x="285135" y="1180427"/>
            <a:ext cx="6310041" cy="2248573"/>
          </a:xfrm>
          <a:prstGeom prst="rect">
            <a:avLst/>
          </a:prstGeom>
        </p:spPr>
      </p:pic>
      <p:sp>
        <p:nvSpPr>
          <p:cNvPr id="6" name="TextBox 5">
            <a:extLst>
              <a:ext uri="{FF2B5EF4-FFF2-40B4-BE49-F238E27FC236}">
                <a16:creationId xmlns:a16="http://schemas.microsoft.com/office/drawing/2014/main" id="{F29E1402-9A3C-2E7C-6EA4-BFB422F4C331}"/>
              </a:ext>
            </a:extLst>
          </p:cNvPr>
          <p:cNvSpPr txBox="1"/>
          <p:nvPr/>
        </p:nvSpPr>
        <p:spPr>
          <a:xfrm>
            <a:off x="444244" y="3972035"/>
            <a:ext cx="11462621" cy="2462213"/>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-l:</a:t>
            </a:r>
            <a:r>
              <a:rPr lang="en-US" sz="2200" dirty="0">
                <a:latin typeface="Times New Roman" panose="02020603050405020304" pitchFamily="18" charset="0"/>
                <a:cs typeface="Times New Roman" panose="02020603050405020304" pitchFamily="18" charset="0"/>
              </a:rPr>
              <a:t> Denotes the language. Presently, the system is configured for Telugu but can be generalized and extended to accommodate other languages.</a:t>
            </a:r>
          </a:p>
          <a:p>
            <a:r>
              <a:rPr lang="en-US" sz="2200" b="1" dirty="0">
                <a:latin typeface="Times New Roman" panose="02020603050405020304" pitchFamily="18" charset="0"/>
                <a:cs typeface="Times New Roman" panose="02020603050405020304" pitchFamily="18" charset="0"/>
              </a:rPr>
              <a:t>--text: </a:t>
            </a:r>
            <a:r>
              <a:rPr lang="en-US" sz="2200" dirty="0">
                <a:latin typeface="Times New Roman" panose="02020603050405020304" pitchFamily="18" charset="0"/>
                <a:cs typeface="Times New Roman" panose="02020603050405020304" pitchFamily="18" charset="0"/>
              </a:rPr>
              <a:t>Represents the input text. Currently, the system accepts English input but can be expanded to support other languages.</a:t>
            </a:r>
          </a:p>
          <a:p>
            <a:r>
              <a:rPr lang="en-US" sz="2200" b="1" dirty="0">
                <a:latin typeface="Times New Roman" panose="02020603050405020304" pitchFamily="18" charset="0"/>
                <a:cs typeface="Times New Roman" panose="02020603050405020304" pitchFamily="18" charset="0"/>
              </a:rPr>
              <a:t>-s: </a:t>
            </a:r>
            <a:r>
              <a:rPr lang="en-US" sz="2200" dirty="0">
                <a:latin typeface="Times New Roman" panose="02020603050405020304" pitchFamily="18" charset="0"/>
                <a:cs typeface="Times New Roman" panose="02020603050405020304" pitchFamily="18" charset="0"/>
              </a:rPr>
              <a:t>Enables sampling.</a:t>
            </a:r>
          </a:p>
          <a:p>
            <a:r>
              <a:rPr lang="en-US" sz="2200" b="1" dirty="0">
                <a:latin typeface="Times New Roman" panose="02020603050405020304" pitchFamily="18" charset="0"/>
                <a:cs typeface="Times New Roman" panose="02020603050405020304" pitchFamily="18" charset="0"/>
              </a:rPr>
              <a:t>-t: </a:t>
            </a:r>
            <a:r>
              <a:rPr lang="en-US" sz="2200" dirty="0">
                <a:latin typeface="Times New Roman" panose="02020603050405020304" pitchFamily="18" charset="0"/>
                <a:cs typeface="Times New Roman" panose="02020603050405020304" pitchFamily="18" charset="0"/>
              </a:rPr>
              <a:t>Represents the temperature parameter, facilitating the generation of diverse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contextual outputs.</a:t>
            </a: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0016966-4168-DD24-BF94-C552C7734FBE}"/>
              </a:ext>
            </a:extLst>
          </p:cNvPr>
          <p:cNvSpPr txBox="1"/>
          <p:nvPr/>
        </p:nvSpPr>
        <p:spPr>
          <a:xfrm>
            <a:off x="6764116" y="986655"/>
            <a:ext cx="5250903" cy="2800767"/>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The implementation supports command-line arguments for customization. Specifically, the following arguments are utilized:</a:t>
            </a:r>
          </a:p>
          <a:p>
            <a:r>
              <a:rPr lang="en-US" sz="2200" dirty="0">
                <a:latin typeface="Times New Roman" panose="02020603050405020304" pitchFamily="18" charset="0"/>
                <a:cs typeface="Times New Roman" panose="02020603050405020304" pitchFamily="18" charset="0"/>
              </a:rPr>
              <a:t>This implementation allows for seamless integration of language translation functionalities, providing users with a versatile tool for processing multilingual text inputs.</a:t>
            </a:r>
            <a:endParaRPr lang="en-IN" sz="2200" dirty="0"/>
          </a:p>
        </p:txBody>
      </p:sp>
      <p:sp>
        <p:nvSpPr>
          <p:cNvPr id="2" name="TextBox 1">
            <a:extLst>
              <a:ext uri="{FF2B5EF4-FFF2-40B4-BE49-F238E27FC236}">
                <a16:creationId xmlns:a16="http://schemas.microsoft.com/office/drawing/2014/main" id="{5FE76F39-94E1-3CC9-8FDB-069E844A8A28}"/>
              </a:ext>
            </a:extLst>
          </p:cNvPr>
          <p:cNvSpPr txBox="1"/>
          <p:nvPr/>
        </p:nvSpPr>
        <p:spPr>
          <a:xfrm>
            <a:off x="1320636" y="39197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DEPLOYMENT</a:t>
            </a:r>
          </a:p>
        </p:txBody>
      </p:sp>
      <p:pic>
        <p:nvPicPr>
          <p:cNvPr id="7" name="Picture 6" descr="NIT Manipur Recruitment 2021 Apply Online Job Vacancies 29 October 2021">
            <a:extLst>
              <a:ext uri="{FF2B5EF4-FFF2-40B4-BE49-F238E27FC236}">
                <a16:creationId xmlns:a16="http://schemas.microsoft.com/office/drawing/2014/main" id="{89E034FF-1695-BD99-AB5A-E3B8538151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2177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02A14-D51D-444E-482E-96A566813D42}"/>
              </a:ext>
            </a:extLst>
          </p:cNvPr>
          <p:cNvPicPr>
            <a:picLocks noChangeAspect="1"/>
          </p:cNvPicPr>
          <p:nvPr/>
        </p:nvPicPr>
        <p:blipFill>
          <a:blip r:embed="rId2"/>
          <a:stretch>
            <a:fillRect/>
          </a:stretch>
        </p:blipFill>
        <p:spPr>
          <a:xfrm>
            <a:off x="677126" y="1213605"/>
            <a:ext cx="6001588" cy="5172797"/>
          </a:xfrm>
          <a:prstGeom prst="rect">
            <a:avLst/>
          </a:prstGeom>
        </p:spPr>
      </p:pic>
      <p:sp>
        <p:nvSpPr>
          <p:cNvPr id="8" name="TextBox 7">
            <a:extLst>
              <a:ext uri="{FF2B5EF4-FFF2-40B4-BE49-F238E27FC236}">
                <a16:creationId xmlns:a16="http://schemas.microsoft.com/office/drawing/2014/main" id="{26394DCC-14F1-A55B-51D0-59683EA09E26}"/>
              </a:ext>
            </a:extLst>
          </p:cNvPr>
          <p:cNvSpPr txBox="1"/>
          <p:nvPr/>
        </p:nvSpPr>
        <p:spPr>
          <a:xfrm>
            <a:off x="7086791" y="1402243"/>
            <a:ext cx="4758813" cy="3416320"/>
          </a:xfrm>
          <a:prstGeom prst="rect">
            <a:avLst/>
          </a:prstGeom>
          <a:noFill/>
        </p:spPr>
        <p:txBody>
          <a:bodyPr wrap="square">
            <a:spAutoFit/>
          </a:bodyPr>
          <a:lstStyle/>
          <a:p>
            <a:pPr algn="just"/>
            <a:r>
              <a:rPr lang="en-US" sz="2400" b="0" i="0" dirty="0">
                <a:solidFill>
                  <a:srgbClr val="0D0D0D"/>
                </a:solidFill>
                <a:effectLst/>
                <a:latin typeface="Times New Roman" panose="02020603050405020304" pitchFamily="18" charset="0"/>
                <a:cs typeface="Times New Roman" panose="02020603050405020304" pitchFamily="18" charset="0"/>
              </a:rPr>
              <a:t>The deployment strategy involves utilizing Flask to host the application locally. When a POST request is made to the server via a form submission, Flask triggers the execution of a specific command. Subsequently, Flask renders an HTML file to provide a user interface for interaction.</a:t>
            </a:r>
          </a:p>
        </p:txBody>
      </p:sp>
      <p:sp>
        <p:nvSpPr>
          <p:cNvPr id="2" name="TextBox 1">
            <a:extLst>
              <a:ext uri="{FF2B5EF4-FFF2-40B4-BE49-F238E27FC236}">
                <a16:creationId xmlns:a16="http://schemas.microsoft.com/office/drawing/2014/main" id="{FC525A6D-A271-2D91-A36F-1F4B1488A406}"/>
              </a:ext>
            </a:extLst>
          </p:cNvPr>
          <p:cNvSpPr txBox="1"/>
          <p:nvPr/>
        </p:nvSpPr>
        <p:spPr>
          <a:xfrm>
            <a:off x="1320636" y="39197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DEPLOYMENT</a:t>
            </a:r>
          </a:p>
        </p:txBody>
      </p:sp>
      <p:pic>
        <p:nvPicPr>
          <p:cNvPr id="3" name="Picture 2" descr="NIT Manipur Recruitment 2021 Apply Online Job Vacancies 29 October 2021">
            <a:extLst>
              <a:ext uri="{FF2B5EF4-FFF2-40B4-BE49-F238E27FC236}">
                <a16:creationId xmlns:a16="http://schemas.microsoft.com/office/drawing/2014/main" id="{DF20F212-34D9-24DE-F26D-BB21A9C3945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286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0270588-9CB6-B982-78CC-2B5E6BBC7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 uri="{837473B0-CC2E-450A-ABE3-18F120FF3D39}">
                <a1611:picAttrSrcUrl xmlns:a1611="http://schemas.microsoft.com/office/drawing/2016/11/main" r:id="rId4"/>
              </a:ext>
            </a:extLst>
          </a:blip>
          <a:srcRect t="10443" b="10443"/>
          <a:stretch/>
        </p:blipFill>
        <p:spPr>
          <a:xfrm>
            <a:off x="3523476" y="0"/>
            <a:ext cx="8668522" cy="6857999"/>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RESULT</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779834"/>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art arrow in the centre of dartboard">
            <a:extLst>
              <a:ext uri="{FF2B5EF4-FFF2-40B4-BE49-F238E27FC236}">
                <a16:creationId xmlns:a16="http://schemas.microsoft.com/office/drawing/2014/main" id="{D0270588-9CB6-B982-78CC-2B5E6BBC7383}"/>
              </a:ext>
            </a:extLst>
          </p:cNvPr>
          <p:cNvPicPr>
            <a:picLocks noChangeAspect="1"/>
          </p:cNvPicPr>
          <p:nvPr/>
        </p:nvPicPr>
        <p:blipFill rotWithShape="1">
          <a:blip r:embed="rId2"/>
          <a:srcRect l="12536" t="6484" r="8562"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81029" y="771988"/>
            <a:ext cx="4929761"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INTRODUCTION</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4170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2F345-E7D8-BB39-BD1D-ED0B7CED8C83}"/>
              </a:ext>
            </a:extLst>
          </p:cNvPr>
          <p:cNvPicPr>
            <a:picLocks noChangeAspect="1"/>
          </p:cNvPicPr>
          <p:nvPr/>
        </p:nvPicPr>
        <p:blipFill>
          <a:blip r:embed="rId2"/>
          <a:stretch>
            <a:fillRect/>
          </a:stretch>
        </p:blipFill>
        <p:spPr>
          <a:xfrm>
            <a:off x="509803" y="705646"/>
            <a:ext cx="5725324" cy="3991532"/>
          </a:xfrm>
          <a:prstGeom prst="rect">
            <a:avLst/>
          </a:prstGeom>
          <a:ln>
            <a:noFill/>
          </a:ln>
          <a:effectLst>
            <a:softEdge rad="112500"/>
          </a:effectLst>
        </p:spPr>
      </p:pic>
      <p:pic>
        <p:nvPicPr>
          <p:cNvPr id="6" name="Picture 5">
            <a:extLst>
              <a:ext uri="{FF2B5EF4-FFF2-40B4-BE49-F238E27FC236}">
                <a16:creationId xmlns:a16="http://schemas.microsoft.com/office/drawing/2014/main" id="{EE85E72C-70CA-6819-DF8D-508ED2493054}"/>
              </a:ext>
            </a:extLst>
          </p:cNvPr>
          <p:cNvPicPr>
            <a:picLocks noChangeAspect="1"/>
          </p:cNvPicPr>
          <p:nvPr/>
        </p:nvPicPr>
        <p:blipFill>
          <a:blip r:embed="rId3"/>
          <a:stretch>
            <a:fillRect/>
          </a:stretch>
        </p:blipFill>
        <p:spPr>
          <a:xfrm>
            <a:off x="6343282" y="2205700"/>
            <a:ext cx="5544324" cy="3858163"/>
          </a:xfrm>
          <a:prstGeom prst="rect">
            <a:avLst/>
          </a:prstGeom>
        </p:spPr>
      </p:pic>
      <p:pic>
        <p:nvPicPr>
          <p:cNvPr id="2" name="Picture 1" descr="NIT Manipur Recruitment 2021 Apply Online Job Vacancies 29 October 2021">
            <a:extLst>
              <a:ext uri="{FF2B5EF4-FFF2-40B4-BE49-F238E27FC236}">
                <a16:creationId xmlns:a16="http://schemas.microsoft.com/office/drawing/2014/main" id="{DE4A9ABB-7385-E8AC-63CA-C12F4AED9E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4394" y="508718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7106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394DCC-14F1-A55B-51D0-59683EA09E26}"/>
              </a:ext>
            </a:extLst>
          </p:cNvPr>
          <p:cNvSpPr txBox="1"/>
          <p:nvPr/>
        </p:nvSpPr>
        <p:spPr>
          <a:xfrm>
            <a:off x="822960" y="1130257"/>
            <a:ext cx="10849925" cy="5539080"/>
          </a:xfrm>
          <a:prstGeom prst="rect">
            <a:avLst/>
          </a:prstGeom>
          <a:noFill/>
        </p:spPr>
        <p:txBody>
          <a:bodyPr wrap="square">
            <a:spAutoFit/>
          </a:bodyPr>
          <a:lstStyle/>
          <a:p>
            <a:pPr algn="just">
              <a:lnSpc>
                <a:spcPct val="150000"/>
              </a:lnSpc>
            </a:pPr>
            <a:r>
              <a:rPr lang="en-US" sz="1700" b="1" dirty="0">
                <a:solidFill>
                  <a:srgbClr val="0D0D0D"/>
                </a:solidFill>
                <a:effectLst/>
                <a:latin typeface="Times New Roman" panose="02020603050405020304" pitchFamily="18" charset="0"/>
                <a:cs typeface="Times New Roman" panose="02020603050405020304" pitchFamily="18" charset="0"/>
              </a:rPr>
              <a:t>BLEU Score Evaluation</a:t>
            </a:r>
            <a:r>
              <a:rPr lang="en-US" sz="1700" b="1" dirty="0">
                <a:solidFill>
                  <a:srgbClr val="0D0D0D"/>
                </a:solidFill>
                <a:latin typeface="Times New Roman" panose="02020603050405020304" pitchFamily="18" charset="0"/>
                <a:cs typeface="Times New Roman" panose="02020603050405020304" pitchFamily="18" charset="0"/>
              </a:rPr>
              <a:t>:</a:t>
            </a:r>
            <a:r>
              <a:rPr lang="en-US" sz="1700" dirty="0">
                <a:solidFill>
                  <a:srgbClr val="0D0D0D"/>
                </a:solidFill>
                <a:effectLst/>
                <a:latin typeface="Times New Roman" panose="02020603050405020304" pitchFamily="18" charset="0"/>
                <a:cs typeface="Times New Roman" panose="02020603050405020304" pitchFamily="18" charset="0"/>
              </a:rPr>
              <a:t> One of the challenges faced was ensuring high BLEU (Bilingual Evaluation Understudy) scores, which are critical for assessing the quality of machine-translated text. Achieving a high BLEU score requires the model to produce translations that closely match reference translations, capturing both accuracy and fluency. </a:t>
            </a:r>
          </a:p>
          <a:p>
            <a:pPr algn="just">
              <a:lnSpc>
                <a:spcPct val="150000"/>
              </a:lnSpc>
            </a:pPr>
            <a:r>
              <a:rPr lang="en-US" sz="1700" b="1" dirty="0">
                <a:solidFill>
                  <a:srgbClr val="0D0D0D"/>
                </a:solidFill>
                <a:effectLst/>
                <a:latin typeface="Times New Roman" panose="02020603050405020304" pitchFamily="18" charset="0"/>
                <a:cs typeface="Times New Roman" panose="02020603050405020304" pitchFamily="18" charset="0"/>
              </a:rPr>
              <a:t>Dataset Size and Quality: </a:t>
            </a:r>
            <a:r>
              <a:rPr lang="en-US" sz="1700" dirty="0">
                <a:solidFill>
                  <a:srgbClr val="0D0D0D"/>
                </a:solidFill>
                <a:effectLst/>
                <a:latin typeface="Times New Roman" panose="02020603050405020304" pitchFamily="18" charset="0"/>
                <a:cs typeface="Times New Roman" panose="02020603050405020304" pitchFamily="18" charset="0"/>
              </a:rPr>
              <a:t>A significant challenge was the need for large, high-quality parallel corpora to train the Transformer model effectively. Large datasets help the model learn better representations and translations, but collecting and curating such datasets, especially for low-resource languages, was a daunting task.</a:t>
            </a:r>
          </a:p>
          <a:p>
            <a:pPr algn="just">
              <a:lnSpc>
                <a:spcPct val="150000"/>
              </a:lnSpc>
            </a:pPr>
            <a:r>
              <a:rPr lang="en-US" sz="1700" b="1" dirty="0">
                <a:solidFill>
                  <a:srgbClr val="0D0D0D"/>
                </a:solidFill>
                <a:effectLst/>
                <a:latin typeface="Times New Roman" panose="02020603050405020304" pitchFamily="18" charset="0"/>
                <a:cs typeface="Times New Roman" panose="02020603050405020304" pitchFamily="18" charset="0"/>
              </a:rPr>
              <a:t>Training Time: </a:t>
            </a:r>
            <a:r>
              <a:rPr lang="en-US" sz="1700" dirty="0">
                <a:solidFill>
                  <a:srgbClr val="0D0D0D"/>
                </a:solidFill>
                <a:effectLst/>
                <a:latin typeface="Times New Roman" panose="02020603050405020304" pitchFamily="18" charset="0"/>
                <a:cs typeface="Times New Roman" panose="02020603050405020304" pitchFamily="18" charset="0"/>
              </a:rPr>
              <a:t>Training the Transformer model took an extensive amount of time, even with powerful hardware. The complexity of the model and the need for processing large datasets meant that training could span days or even weeks. By using google </a:t>
            </a:r>
            <a:r>
              <a:rPr lang="en-US" sz="1700" dirty="0" err="1">
                <a:solidFill>
                  <a:srgbClr val="0D0D0D"/>
                </a:solidFill>
                <a:effectLst/>
                <a:latin typeface="Times New Roman" panose="02020603050405020304" pitchFamily="18" charset="0"/>
                <a:cs typeface="Times New Roman" panose="02020603050405020304" pitchFamily="18" charset="0"/>
              </a:rPr>
              <a:t>colab</a:t>
            </a:r>
            <a:r>
              <a:rPr lang="en-US" sz="1700" dirty="0">
                <a:solidFill>
                  <a:srgbClr val="0D0D0D"/>
                </a:solidFill>
                <a:effectLst/>
                <a:latin typeface="Times New Roman" panose="02020603050405020304" pitchFamily="18" charset="0"/>
                <a:cs typeface="Times New Roman" panose="02020603050405020304" pitchFamily="18" charset="0"/>
              </a:rPr>
              <a:t> we managed to train for 1 lakh 30 thousand's rows data in sets which helped us in this management of CPU and RAM.</a:t>
            </a:r>
          </a:p>
          <a:p>
            <a:pPr algn="just">
              <a:lnSpc>
                <a:spcPct val="150000"/>
              </a:lnSpc>
            </a:pPr>
            <a:r>
              <a:rPr lang="en-US" sz="1700" b="1" dirty="0">
                <a:solidFill>
                  <a:srgbClr val="0D0D0D"/>
                </a:solidFill>
                <a:effectLst/>
                <a:latin typeface="Times New Roman" panose="02020603050405020304" pitchFamily="18" charset="0"/>
                <a:cs typeface="Times New Roman" panose="02020603050405020304" pitchFamily="18" charset="0"/>
              </a:rPr>
              <a:t>Translation Accuracy: </a:t>
            </a:r>
            <a:r>
              <a:rPr lang="en-US" sz="1700" dirty="0">
                <a:solidFill>
                  <a:srgbClr val="0D0D0D"/>
                </a:solidFill>
                <a:effectLst/>
                <a:latin typeface="Times New Roman" panose="02020603050405020304" pitchFamily="18" charset="0"/>
                <a:cs typeface="Times New Roman" panose="02020603050405020304" pitchFamily="18" charset="0"/>
              </a:rPr>
              <a:t>Ensuring high translation accuracy was a continuous challenge. The model needed </a:t>
            </a:r>
          </a:p>
          <a:p>
            <a:pPr algn="just">
              <a:lnSpc>
                <a:spcPct val="150000"/>
              </a:lnSpc>
            </a:pPr>
            <a:r>
              <a:rPr lang="en-US" sz="1700" dirty="0">
                <a:solidFill>
                  <a:srgbClr val="0D0D0D"/>
                </a:solidFill>
                <a:effectLst/>
                <a:latin typeface="Times New Roman" panose="02020603050405020304" pitchFamily="18" charset="0"/>
                <a:cs typeface="Times New Roman" panose="02020603050405020304" pitchFamily="18" charset="0"/>
              </a:rPr>
              <a:t>to not only understand the source text accurately but also generate coherent and</a:t>
            </a:r>
          </a:p>
          <a:p>
            <a:pPr algn="just">
              <a:lnSpc>
                <a:spcPct val="150000"/>
              </a:lnSpc>
            </a:pPr>
            <a:r>
              <a:rPr lang="en-US" sz="1700" dirty="0">
                <a:solidFill>
                  <a:srgbClr val="0D0D0D"/>
                </a:solidFill>
                <a:effectLst/>
                <a:latin typeface="Times New Roman" panose="02020603050405020304" pitchFamily="18" charset="0"/>
                <a:cs typeface="Times New Roman" panose="02020603050405020304" pitchFamily="18" charset="0"/>
              </a:rPr>
              <a:t>contextually appropriate translations in the target language. This required extensive tuning and </a:t>
            </a:r>
          </a:p>
          <a:p>
            <a:pPr algn="just">
              <a:lnSpc>
                <a:spcPct val="150000"/>
              </a:lnSpc>
            </a:pPr>
            <a:r>
              <a:rPr lang="en-US" sz="1700" dirty="0">
                <a:solidFill>
                  <a:srgbClr val="0D0D0D"/>
                </a:solidFill>
                <a:effectLst/>
                <a:latin typeface="Times New Roman" panose="02020603050405020304" pitchFamily="18" charset="0"/>
                <a:cs typeface="Times New Roman" panose="02020603050405020304" pitchFamily="18" charset="0"/>
              </a:rPr>
              <a:t>evaluation, with careful attention to handling linguistic nuances, idiomatic expressions</a:t>
            </a:r>
          </a:p>
        </p:txBody>
      </p:sp>
      <p:sp>
        <p:nvSpPr>
          <p:cNvPr id="2" name="TextBox 1">
            <a:extLst>
              <a:ext uri="{FF2B5EF4-FFF2-40B4-BE49-F238E27FC236}">
                <a16:creationId xmlns:a16="http://schemas.microsoft.com/office/drawing/2014/main" id="{FC525A6D-A271-2D91-A36F-1F4B1488A406}"/>
              </a:ext>
            </a:extLst>
          </p:cNvPr>
          <p:cNvSpPr txBox="1"/>
          <p:nvPr/>
        </p:nvSpPr>
        <p:spPr>
          <a:xfrm>
            <a:off x="1320636" y="39197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CHALLENGES FACED</a:t>
            </a:r>
          </a:p>
        </p:txBody>
      </p:sp>
      <p:pic>
        <p:nvPicPr>
          <p:cNvPr id="3" name="Picture 2" descr="NIT Manipur Recruitment 2021 Apply Online Job Vacancies 29 October 2021">
            <a:extLst>
              <a:ext uri="{FF2B5EF4-FFF2-40B4-BE49-F238E27FC236}">
                <a16:creationId xmlns:a16="http://schemas.microsoft.com/office/drawing/2014/main" id="{DF20F212-34D9-24DE-F26D-BB21A9C394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267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n open book">
            <a:extLst>
              <a:ext uri="{FF2B5EF4-FFF2-40B4-BE49-F238E27FC236}">
                <a16:creationId xmlns:a16="http://schemas.microsoft.com/office/drawing/2014/main" id="{D0270588-9CB6-B982-78CC-2B5E6BBC7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443" b="10443"/>
          <a:stretch/>
        </p:blipFill>
        <p:spPr>
          <a:xfrm>
            <a:off x="4939696" y="625683"/>
            <a:ext cx="7200246" cy="56963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35309" y="2531871"/>
            <a:ext cx="4023360" cy="103918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REFERENCES</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633830"/>
      </p:ext>
    </p:extLst>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394DCC-14F1-A55B-51D0-59683EA09E26}"/>
              </a:ext>
            </a:extLst>
          </p:cNvPr>
          <p:cNvSpPr txBox="1"/>
          <p:nvPr/>
        </p:nvSpPr>
        <p:spPr>
          <a:xfrm>
            <a:off x="822960" y="1130257"/>
            <a:ext cx="10849925" cy="5444054"/>
          </a:xfrm>
          <a:prstGeom prst="rect">
            <a:avLst/>
          </a:prstGeom>
          <a:noFill/>
        </p:spPr>
        <p:txBody>
          <a:bodyPr wrap="square">
            <a:spAutoFit/>
          </a:bodyPr>
          <a:lstStyle/>
          <a:p>
            <a:pPr algn="just">
              <a:lnSpc>
                <a:spcPct val="150000"/>
              </a:lnSpc>
            </a:pPr>
            <a:r>
              <a:rPr lang="en-US" b="0" i="0" dirty="0">
                <a:solidFill>
                  <a:srgbClr val="0D0D0D"/>
                </a:solidFill>
                <a:effectLst/>
                <a:latin typeface="Times New Roman" panose="02020603050405020304" pitchFamily="18" charset="0"/>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Lingam, K., </a:t>
            </a:r>
            <a:r>
              <a:rPr lang="en-IN" dirty="0" err="1">
                <a:latin typeface="Times New Roman" panose="02020603050405020304" pitchFamily="18" charset="0"/>
                <a:cs typeface="Times New Roman" panose="02020603050405020304" pitchFamily="18" charset="0"/>
              </a:rPr>
              <a:t>Ramalakshmi</a:t>
            </a:r>
            <a:r>
              <a:rPr lang="en-IN" dirty="0">
                <a:latin typeface="Times New Roman" panose="02020603050405020304" pitchFamily="18" charset="0"/>
                <a:cs typeface="Times New Roman" panose="02020603050405020304" pitchFamily="18" charset="0"/>
              </a:rPr>
              <a:t>, E., &amp; </a:t>
            </a:r>
            <a:r>
              <a:rPr lang="en-IN" dirty="0" err="1">
                <a:latin typeface="Times New Roman" panose="02020603050405020304" pitchFamily="18" charset="0"/>
                <a:cs typeface="Times New Roman" panose="02020603050405020304" pitchFamily="18" charset="0"/>
              </a:rPr>
              <a:t>Inturi</a:t>
            </a:r>
            <a:r>
              <a:rPr lang="en-IN" dirty="0">
                <a:latin typeface="Times New Roman" panose="02020603050405020304" pitchFamily="18" charset="0"/>
                <a:cs typeface="Times New Roman" panose="02020603050405020304" pitchFamily="18" charset="0"/>
              </a:rPr>
              <a:t>, S. (2014). English to Telugu Rule-based Machine Translation System: A Hybrid Approach. International Journal of Computer Applications, Computer Science, Linguistics. Published September 18, 2014. </a:t>
            </a:r>
            <a:r>
              <a:rPr lang="en-IN" b="1" i="1" dirty="0">
                <a:latin typeface="Times New Roman" panose="02020603050405020304" pitchFamily="18" charset="0"/>
                <a:cs typeface="Times New Roman" panose="02020603050405020304" pitchFamily="18" charset="0"/>
              </a:rPr>
              <a:t>accessed in October 2023 </a:t>
            </a:r>
          </a:p>
          <a:p>
            <a:pPr algn="just">
              <a:lnSpc>
                <a:spcPct val="150000"/>
              </a:lnSpc>
            </a:pPr>
            <a:r>
              <a:rPr lang="en-IN" dirty="0">
                <a:latin typeface="Times New Roman" panose="02020603050405020304" pitchFamily="18" charset="0"/>
                <a:cs typeface="Times New Roman" panose="02020603050405020304" pitchFamily="18" charset="0"/>
              </a:rPr>
              <a:t>[2]  </a:t>
            </a:r>
            <a:r>
              <a:rPr lang="en-IN" dirty="0" err="1">
                <a:latin typeface="Times New Roman" panose="02020603050405020304" pitchFamily="18" charset="0"/>
                <a:cs typeface="Times New Roman" panose="02020603050405020304" pitchFamily="18" charset="0"/>
              </a:rPr>
              <a:t>Premjith</a:t>
            </a:r>
            <a:r>
              <a:rPr lang="en-IN" dirty="0">
                <a:latin typeface="Times New Roman" panose="02020603050405020304" pitchFamily="18" charset="0"/>
                <a:cs typeface="Times New Roman" panose="02020603050405020304" pitchFamily="18" charset="0"/>
              </a:rPr>
              <a:t>, B., Kumar, M. A., &amp; Soman, K. P. (2019). Neural Machine Translation System for English to Indian Language Translation Using MTIL Parallel Corpus. Journal of Intelligent Systems, 28(3), Special Issue on Natural Language Processing. De Gruyter. DOI:10.1515/jisys-2019-2510. License: CC BY-NC-ND 3.0 </a:t>
            </a:r>
            <a:r>
              <a:rPr lang="en-IN" b="1" i="1" dirty="0">
                <a:latin typeface="Times New Roman" panose="02020603050405020304" pitchFamily="18" charset="0"/>
                <a:cs typeface="Times New Roman" panose="02020603050405020304" pitchFamily="18" charset="0"/>
              </a:rPr>
              <a:t>accessed in October 2023 </a:t>
            </a:r>
          </a:p>
          <a:p>
            <a:pPr algn="just">
              <a:lnSpc>
                <a:spcPct val="150000"/>
              </a:lnSpc>
            </a:pPr>
            <a:r>
              <a:rPr lang="en-IN" dirty="0">
                <a:latin typeface="Times New Roman" panose="02020603050405020304" pitchFamily="18" charset="0"/>
                <a:cs typeface="Times New Roman" panose="02020603050405020304" pitchFamily="18" charset="0"/>
              </a:rPr>
              <a:t>[3] Swaroopa, P., Vishnu, K., Akshay, P., Sandip, S. S. S., &amp; Vivek, V. (2022). A Survey on Formal Language Translation (Telugu - English). ACE Engineering College, Hyderabad, Telangana, India, </a:t>
            </a:r>
            <a:r>
              <a:rPr lang="en-IN" b="1" i="1" dirty="0">
                <a:latin typeface="Times New Roman" panose="02020603050405020304" pitchFamily="18" charset="0"/>
                <a:cs typeface="Times New Roman" panose="02020603050405020304" pitchFamily="18" charset="0"/>
              </a:rPr>
              <a:t>accessed in October 2023 </a:t>
            </a:r>
            <a:r>
              <a:rPr lang="en-IN" dirty="0">
                <a:latin typeface="Times New Roman" panose="02020603050405020304" pitchFamily="18" charset="0"/>
                <a:cs typeface="Times New Roman" panose="02020603050405020304" pitchFamily="18" charset="0"/>
              </a:rPr>
              <a:t>[4]  https://github.com/himanshudce/Indian-Language-Dataset </a:t>
            </a:r>
            <a:r>
              <a:rPr lang="en-IN" b="1" i="1" dirty="0">
                <a:latin typeface="Times New Roman" panose="02020603050405020304" pitchFamily="18" charset="0"/>
                <a:cs typeface="Times New Roman" panose="02020603050405020304" pitchFamily="18" charset="0"/>
              </a:rPr>
              <a:t>accessed in November 2023 </a:t>
            </a:r>
          </a:p>
          <a:p>
            <a:pPr algn="just">
              <a:lnSpc>
                <a:spcPct val="150000"/>
              </a:lnSpc>
            </a:pPr>
            <a:r>
              <a:rPr lang="en-IN" dirty="0">
                <a:latin typeface="Times New Roman" panose="02020603050405020304" pitchFamily="18" charset="0"/>
                <a:cs typeface="Times New Roman" panose="02020603050405020304" pitchFamily="18" charset="0"/>
              </a:rPr>
              <a:t>[5]  https://www.tensorflow.org/text/tutorials/transformer </a:t>
            </a:r>
            <a:r>
              <a:rPr lang="en-IN" b="1" i="1" dirty="0">
                <a:latin typeface="Times New Roman" panose="02020603050405020304" pitchFamily="18" charset="0"/>
                <a:cs typeface="Times New Roman" panose="02020603050405020304" pitchFamily="18" charset="0"/>
              </a:rPr>
              <a:t>accessed in November 2023 </a:t>
            </a:r>
          </a:p>
          <a:p>
            <a:pPr algn="just">
              <a:lnSpc>
                <a:spcPct val="150000"/>
              </a:lnSpc>
            </a:pPr>
            <a:r>
              <a:rPr lang="en-IN" dirty="0">
                <a:latin typeface="Times New Roman" panose="02020603050405020304" pitchFamily="18" charset="0"/>
                <a:cs typeface="Times New Roman" panose="02020603050405020304" pitchFamily="18" charset="0"/>
              </a:rPr>
              <a:t>[6]  https://pytorch.org/docs/stable/generated/torch.save.html </a:t>
            </a:r>
            <a:r>
              <a:rPr lang="en-IN" b="1" i="1" dirty="0">
                <a:latin typeface="Times New Roman" panose="02020603050405020304" pitchFamily="18" charset="0"/>
                <a:cs typeface="Times New Roman" panose="02020603050405020304" pitchFamily="18" charset="0"/>
              </a:rPr>
              <a:t>accessed in April 2024 </a:t>
            </a:r>
          </a:p>
          <a:p>
            <a:pPr algn="just">
              <a:lnSpc>
                <a:spcPct val="150000"/>
              </a:lnSpc>
            </a:pPr>
            <a:r>
              <a:rPr lang="en-IN" dirty="0">
                <a:latin typeface="Times New Roman" panose="02020603050405020304" pitchFamily="18" charset="0"/>
                <a:cs typeface="Times New Roman" panose="02020603050405020304" pitchFamily="18" charset="0"/>
              </a:rPr>
              <a:t>[7]  https://flask.palletsprojects.com/en/3.0.x/ </a:t>
            </a:r>
            <a:r>
              <a:rPr lang="en-IN" b="1" i="1" dirty="0">
                <a:latin typeface="Times New Roman" panose="02020603050405020304" pitchFamily="18" charset="0"/>
                <a:cs typeface="Times New Roman" panose="02020603050405020304" pitchFamily="18" charset="0"/>
              </a:rPr>
              <a:t>accessed in May 2024</a:t>
            </a:r>
            <a:endParaRPr lang="en-US" b="1" i="1" dirty="0">
              <a:solidFill>
                <a:srgbClr val="0D0D0D"/>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C525A6D-A271-2D91-A36F-1F4B1488A406}"/>
              </a:ext>
            </a:extLst>
          </p:cNvPr>
          <p:cNvSpPr txBox="1"/>
          <p:nvPr/>
        </p:nvSpPr>
        <p:spPr>
          <a:xfrm>
            <a:off x="1320636" y="39197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REFERENCES</a:t>
            </a:r>
          </a:p>
        </p:txBody>
      </p:sp>
      <p:pic>
        <p:nvPicPr>
          <p:cNvPr id="3" name="Picture 2" descr="NIT Manipur Recruitment 2021 Apply Online Job Vacancies 29 October 2021">
            <a:extLst>
              <a:ext uri="{FF2B5EF4-FFF2-40B4-BE49-F238E27FC236}">
                <a16:creationId xmlns:a16="http://schemas.microsoft.com/office/drawing/2014/main" id="{DF20F212-34D9-24DE-F26D-BB21A9C394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7808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58169" y="62568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TIMELINE</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ck with a person walking&#10;&#10;Description automatically generated">
            <a:extLst>
              <a:ext uri="{FF2B5EF4-FFF2-40B4-BE49-F238E27FC236}">
                <a16:creationId xmlns:a16="http://schemas.microsoft.com/office/drawing/2014/main" id="{F33974F9-920A-5EA8-3A6F-E28A6D61643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33997" y="0"/>
            <a:ext cx="6858000" cy="6858000"/>
          </a:xfrm>
          <a:prstGeom prst="rect">
            <a:avLst/>
          </a:prstGeom>
        </p:spPr>
      </p:pic>
    </p:spTree>
    <p:extLst>
      <p:ext uri="{BB962C8B-B14F-4D97-AF65-F5344CB8AC3E}">
        <p14:creationId xmlns:p14="http://schemas.microsoft.com/office/powerpoint/2010/main" val="6296309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5" descr="SmartArt graphic">
            <a:extLst>
              <a:ext uri="{FF2B5EF4-FFF2-40B4-BE49-F238E27FC236}">
                <a16:creationId xmlns:a16="http://schemas.microsoft.com/office/drawing/2014/main" id="{6CCB6717-5F90-0704-C41D-719A0F21388F}"/>
              </a:ext>
            </a:extLst>
          </p:cNvPr>
          <p:cNvGraphicFramePr/>
          <p:nvPr>
            <p:extLst>
              <p:ext uri="{D42A27DB-BD31-4B8C-83A1-F6EECF244321}">
                <p14:modId xmlns:p14="http://schemas.microsoft.com/office/powerpoint/2010/main" val="2082274683"/>
              </p:ext>
            </p:extLst>
          </p:nvPr>
        </p:nvGraphicFramePr>
        <p:xfrm>
          <a:off x="781664" y="681048"/>
          <a:ext cx="10628671" cy="4820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NIT Manipur Recruitment 2021 Apply Online Job Vacancies 29 October 2021">
            <a:extLst>
              <a:ext uri="{FF2B5EF4-FFF2-40B4-BE49-F238E27FC236}">
                <a16:creationId xmlns:a16="http://schemas.microsoft.com/office/drawing/2014/main" id="{A12B3751-EF5E-4C2E-5631-9DE0865FC5E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384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81029" y="709013"/>
            <a:ext cx="4585632"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CONCLUSION</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with solid fill">
            <a:extLst>
              <a:ext uri="{FF2B5EF4-FFF2-40B4-BE49-F238E27FC236}">
                <a16:creationId xmlns:a16="http://schemas.microsoft.com/office/drawing/2014/main" id="{52220398-829A-3465-2908-785C5A6C8D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8169" y="625683"/>
            <a:ext cx="5588304" cy="5588304"/>
          </a:xfrm>
          <a:prstGeom prst="rect">
            <a:avLst/>
          </a:prstGeom>
        </p:spPr>
      </p:pic>
    </p:spTree>
    <p:extLst>
      <p:ext uri="{BB962C8B-B14F-4D97-AF65-F5344CB8AC3E}">
        <p14:creationId xmlns:p14="http://schemas.microsoft.com/office/powerpoint/2010/main" val="873314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54B835-B253-A286-C11D-D4BF1B585D7E}"/>
              </a:ext>
            </a:extLst>
          </p:cNvPr>
          <p:cNvSpPr txBox="1"/>
          <p:nvPr/>
        </p:nvSpPr>
        <p:spPr>
          <a:xfrm>
            <a:off x="648929" y="1334783"/>
            <a:ext cx="10894142" cy="3903954"/>
          </a:xfrm>
          <a:prstGeom prst="rect">
            <a:avLst/>
          </a:prstGeom>
          <a:noFill/>
        </p:spPr>
        <p:txBody>
          <a:bodyPr wrap="square">
            <a:spAutoFit/>
          </a:bodyPr>
          <a:lstStyle/>
          <a:p>
            <a:pPr algn="just">
              <a:lnSpc>
                <a:spcPct val="150000"/>
              </a:lnSpc>
            </a:pPr>
            <a:r>
              <a:rPr lang="en-IN" sz="2400" dirty="0">
                <a:latin typeface="Times New Roman" panose="02020603050405020304" pitchFamily="18" charset="0"/>
                <a:cs typeface="Times New Roman" panose="02020603050405020304" pitchFamily="18" charset="0"/>
              </a:rPr>
              <a:t>In conclusion, the English to Telugu text translation system employs a Transformers model, facilitating accurate and contextually rich translations. This model is deployed using Flask, a lightweight web framework, which orchestrates the execution of commands upon receiving POST requests from user forms. Leveraging Flask's capabilities, the system seamlessly integrates the prediction functionality, with the model loaded via a pickle file, and utilizes HTML and CSS for rendering templates, ensuring an intuitive and visually appealing user interface. </a:t>
            </a:r>
          </a:p>
        </p:txBody>
      </p:sp>
      <p:pic>
        <p:nvPicPr>
          <p:cNvPr id="2" name="Picture 1" descr="NIT Manipur Recruitment 2021 Apply Online Job Vacancies 29 October 2021">
            <a:extLst>
              <a:ext uri="{FF2B5EF4-FFF2-40B4-BE49-F238E27FC236}">
                <a16:creationId xmlns:a16="http://schemas.microsoft.com/office/drawing/2014/main" id="{FFC799D1-B10D-D76A-C359-D8C947A318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694879-80AE-2F3D-7144-AAFA085D1A2B}"/>
              </a:ext>
            </a:extLst>
          </p:cNvPr>
          <p:cNvSpPr txBox="1"/>
          <p:nvPr/>
        </p:nvSpPr>
        <p:spPr>
          <a:xfrm>
            <a:off x="1192816" y="450965"/>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93756053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81028" y="709013"/>
            <a:ext cx="5188251"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FUTURE SCOPE</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Future with solid fill">
            <a:extLst>
              <a:ext uri="{FF2B5EF4-FFF2-40B4-BE49-F238E27FC236}">
                <a16:creationId xmlns:a16="http://schemas.microsoft.com/office/drawing/2014/main" id="{F9CBC78E-8A85-FA32-9920-2F0619B011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3443" y="1222198"/>
            <a:ext cx="4413603" cy="4413603"/>
          </a:xfrm>
          <a:prstGeom prst="rect">
            <a:avLst/>
          </a:prstGeom>
        </p:spPr>
      </p:pic>
    </p:spTree>
    <p:extLst>
      <p:ext uri="{BB962C8B-B14F-4D97-AF65-F5344CB8AC3E}">
        <p14:creationId xmlns:p14="http://schemas.microsoft.com/office/powerpoint/2010/main" val="375888934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54B835-B253-A286-C11D-D4BF1B585D7E}"/>
              </a:ext>
            </a:extLst>
          </p:cNvPr>
          <p:cNvSpPr txBox="1"/>
          <p:nvPr/>
        </p:nvSpPr>
        <p:spPr>
          <a:xfrm>
            <a:off x="648929" y="1332489"/>
            <a:ext cx="10894142" cy="3903954"/>
          </a:xfrm>
          <a:prstGeom prst="rect">
            <a:avLst/>
          </a:prstGeom>
          <a:noFill/>
        </p:spPr>
        <p:txBody>
          <a:bodyPr wrap="square">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In the future, our aim is to enhance the English to Telugu text translation system by deploying it on a global scale rather than locally, thereby increasing its accessibility and reach. Additionally, acquiring a larger dataset and conducting thorough training would be pivotal in improving the system's translation quality, thereby enhancing its BLEU score. This expansion and refinement of the system would enable it to better serve users across diverse linguistic contexts and contribute to more accurate and nuanced translations between English and Telugu. </a:t>
            </a:r>
            <a:endParaRPr lang="en-IN" sz="2400" dirty="0">
              <a:latin typeface="Times New Roman" panose="02020603050405020304" pitchFamily="18" charset="0"/>
              <a:cs typeface="Times New Roman" panose="02020603050405020304" pitchFamily="18" charset="0"/>
            </a:endParaRPr>
          </a:p>
        </p:txBody>
      </p:sp>
      <p:pic>
        <p:nvPicPr>
          <p:cNvPr id="2" name="Picture 1" descr="NIT Manipur Recruitment 2021 Apply Online Job Vacancies 29 October 2021">
            <a:extLst>
              <a:ext uri="{FF2B5EF4-FFF2-40B4-BE49-F238E27FC236}">
                <a16:creationId xmlns:a16="http://schemas.microsoft.com/office/drawing/2014/main" id="{659841E2-532B-7D85-1955-14D72089F0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86416" y="5117663"/>
            <a:ext cx="1631263" cy="16312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212E09-461F-ABFD-B696-B524D19D9897}"/>
              </a:ext>
            </a:extLst>
          </p:cNvPr>
          <p:cNvSpPr txBox="1"/>
          <p:nvPr/>
        </p:nvSpPr>
        <p:spPr>
          <a:xfrm>
            <a:off x="1320636" y="391972"/>
            <a:ext cx="9550728" cy="646331"/>
          </a:xfrm>
          <a:prstGeom prst="rect">
            <a:avLst/>
          </a:prstGeom>
          <a:noFill/>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173906496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91D789-154E-5273-9076-C9C022EA45A0}"/>
              </a:ext>
            </a:extLst>
          </p:cNvPr>
          <p:cNvSpPr txBox="1"/>
          <p:nvPr/>
        </p:nvSpPr>
        <p:spPr>
          <a:xfrm>
            <a:off x="731520" y="2174240"/>
            <a:ext cx="11013439" cy="2241960"/>
          </a:xfrm>
          <a:prstGeom prst="rect">
            <a:avLst/>
          </a:prstGeom>
          <a:noFill/>
        </p:spPr>
        <p:txBody>
          <a:bodyPr wrap="square">
            <a:spAutoFit/>
          </a:bodyPr>
          <a:lstStyle/>
          <a:p>
            <a:pPr algn="just">
              <a:lnSpc>
                <a:spcPct val="150000"/>
              </a:lnSpc>
            </a:pPr>
            <a:r>
              <a:rPr lang="en-US" sz="2400" b="0" i="0" dirty="0">
                <a:solidFill>
                  <a:srgbClr val="0D0D0D"/>
                </a:solidFill>
                <a:effectLst/>
                <a:latin typeface="Times New Roman" panose="02020603050405020304" pitchFamily="18" charset="0"/>
                <a:cs typeface="Times New Roman" panose="02020603050405020304" pitchFamily="18" charset="0"/>
              </a:rPr>
              <a:t>This project aims to create a proficient English to Telugu translation system using transformer architectures in deep learning. By bridging language gaps, it enhances communication and accessibility, offering an advanced tool for seamless translation between English and Telugu.</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6826E3C-F9FC-F638-6E8C-DF3AEBAD91D8}"/>
              </a:ext>
            </a:extLst>
          </p:cNvPr>
          <p:cNvSpPr txBox="1"/>
          <p:nvPr/>
        </p:nvSpPr>
        <p:spPr>
          <a:xfrm>
            <a:off x="802640" y="1076960"/>
            <a:ext cx="3078480"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AIM</a:t>
            </a:r>
          </a:p>
        </p:txBody>
      </p:sp>
      <p:pic>
        <p:nvPicPr>
          <p:cNvPr id="2" name="Picture 4" descr="NIT Manipur Recruitment 2021 Apply Online Job Vacancies 29 October 2021">
            <a:extLst>
              <a:ext uri="{FF2B5EF4-FFF2-40B4-BE49-F238E27FC236}">
                <a16:creationId xmlns:a16="http://schemas.microsoft.com/office/drawing/2014/main" id="{EBDD2B1B-3152-9153-9C8B-06444E3772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76256" y="5019549"/>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671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descr="Handshake">
            <a:extLst>
              <a:ext uri="{FF2B5EF4-FFF2-40B4-BE49-F238E27FC236}">
                <a16:creationId xmlns:a16="http://schemas.microsoft.com/office/drawing/2014/main" id="{A9970049-F6BF-D459-D3A9-51F5FC8A43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215" y="1689839"/>
            <a:ext cx="4178920" cy="4178920"/>
          </a:xfrm>
          <a:prstGeom prst="rect">
            <a:avLst/>
          </a:prstGeom>
        </p:spPr>
      </p:pic>
      <p:sp>
        <p:nvSpPr>
          <p:cNvPr id="3" name="TextBox 2">
            <a:extLst>
              <a:ext uri="{FF2B5EF4-FFF2-40B4-BE49-F238E27FC236}">
                <a16:creationId xmlns:a16="http://schemas.microsoft.com/office/drawing/2014/main" id="{46E8C374-FC57-0718-78CD-B4C40000EA0C}"/>
              </a:ext>
            </a:extLst>
          </p:cNvPr>
          <p:cNvSpPr txBox="1"/>
          <p:nvPr/>
        </p:nvSpPr>
        <p:spPr>
          <a:xfrm>
            <a:off x="5154358" y="1453843"/>
            <a:ext cx="6464808" cy="3785652"/>
          </a:xfrm>
          <a:prstGeom prst="rect">
            <a:avLst/>
          </a:prstGeom>
          <a:noFill/>
        </p:spPr>
        <p:txBody>
          <a:bodyPr wrap="square" rtlCol="0">
            <a:spAutoFit/>
          </a:bodyPr>
          <a:lstStyle/>
          <a:p>
            <a:r>
              <a:rPr lang="en-IN" sz="4800" dirty="0">
                <a:solidFill>
                  <a:schemeClr val="bg1"/>
                </a:solidFill>
              </a:rPr>
              <a:t>WE </a:t>
            </a:r>
          </a:p>
          <a:p>
            <a:endParaRPr lang="en-IN" sz="4800" dirty="0">
              <a:solidFill>
                <a:schemeClr val="bg1"/>
              </a:solidFill>
            </a:endParaRPr>
          </a:p>
          <a:p>
            <a:endParaRPr lang="en-IN" sz="4800" dirty="0">
              <a:solidFill>
                <a:schemeClr val="bg1"/>
              </a:solidFill>
            </a:endParaRPr>
          </a:p>
          <a:p>
            <a:endParaRPr lang="en-IN" sz="4800" dirty="0">
              <a:solidFill>
                <a:schemeClr val="bg1"/>
              </a:solidFill>
            </a:endParaRPr>
          </a:p>
          <a:p>
            <a:r>
              <a:rPr lang="en-IN" sz="4800" dirty="0">
                <a:solidFill>
                  <a:schemeClr val="bg1"/>
                </a:solidFill>
              </a:rPr>
              <a:t>AS A TEAM THANK YOU</a:t>
            </a:r>
          </a:p>
        </p:txBody>
      </p:sp>
      <p:sp>
        <p:nvSpPr>
          <p:cNvPr id="4" name="TextBox 3">
            <a:extLst>
              <a:ext uri="{FF2B5EF4-FFF2-40B4-BE49-F238E27FC236}">
                <a16:creationId xmlns:a16="http://schemas.microsoft.com/office/drawing/2014/main" id="{8E8A4186-63C4-1D95-69C6-A5E201482DB8}"/>
              </a:ext>
            </a:extLst>
          </p:cNvPr>
          <p:cNvSpPr txBox="1"/>
          <p:nvPr/>
        </p:nvSpPr>
        <p:spPr>
          <a:xfrm>
            <a:off x="5154358" y="2483497"/>
            <a:ext cx="5084064" cy="1147045"/>
          </a:xfrm>
          <a:prstGeom prst="rect">
            <a:avLst/>
          </a:prstGeom>
          <a:noFill/>
        </p:spPr>
        <p:txBody>
          <a:bodyPr wrap="square" rtlCol="0">
            <a:spAutoFit/>
          </a:bodyPr>
          <a:lstStyle/>
          <a:p>
            <a:pPr>
              <a:lnSpc>
                <a:spcPct val="150000"/>
              </a:lnSpc>
            </a:pPr>
            <a:r>
              <a:rPr lang="en-IN" sz="2400" dirty="0">
                <a:solidFill>
                  <a:schemeClr val="bg1"/>
                </a:solidFill>
              </a:rPr>
              <a:t>Jayanth Reddy(20103010)</a:t>
            </a:r>
          </a:p>
          <a:p>
            <a:pPr>
              <a:lnSpc>
                <a:spcPct val="150000"/>
              </a:lnSpc>
            </a:pPr>
            <a:r>
              <a:rPr lang="en-IN" sz="2400" dirty="0" err="1">
                <a:solidFill>
                  <a:schemeClr val="bg1"/>
                </a:solidFill>
              </a:rPr>
              <a:t>Akhila</a:t>
            </a:r>
            <a:r>
              <a:rPr lang="en-IN" sz="2400" dirty="0">
                <a:solidFill>
                  <a:schemeClr val="bg1"/>
                </a:solidFill>
              </a:rPr>
              <a:t> </a:t>
            </a:r>
            <a:r>
              <a:rPr lang="en-IN" sz="2400" dirty="0" err="1">
                <a:solidFill>
                  <a:schemeClr val="bg1"/>
                </a:solidFill>
              </a:rPr>
              <a:t>Banothu</a:t>
            </a:r>
            <a:r>
              <a:rPr lang="en-IN" sz="2400" dirty="0">
                <a:solidFill>
                  <a:schemeClr val="bg1"/>
                </a:solidFill>
              </a:rPr>
              <a:t> (20103052)</a:t>
            </a:r>
          </a:p>
        </p:txBody>
      </p:sp>
      <p:pic>
        <p:nvPicPr>
          <p:cNvPr id="6" name="Picture 4" descr="NIT Manipur Recruitment 2021 Apply Online Job Vacancies 29 October 2021">
            <a:extLst>
              <a:ext uri="{FF2B5EF4-FFF2-40B4-BE49-F238E27FC236}">
                <a16:creationId xmlns:a16="http://schemas.microsoft.com/office/drawing/2014/main" id="{DC0871D5-2264-CEBF-D4D3-ADFFAA22DAC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tretch>
            <a:fillRect/>
          </a:stretch>
        </p:blipFill>
        <p:spPr bwMode="auto">
          <a:xfrm>
            <a:off x="10158871" y="183043"/>
            <a:ext cx="1757518" cy="1757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82100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802640" y="1076960"/>
            <a:ext cx="3078480"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OBJECTIVES</a:t>
            </a:r>
          </a:p>
        </p:txBody>
      </p:sp>
      <p:sp>
        <p:nvSpPr>
          <p:cNvPr id="7" name="TextBox 6">
            <a:extLst>
              <a:ext uri="{FF2B5EF4-FFF2-40B4-BE49-F238E27FC236}">
                <a16:creationId xmlns:a16="http://schemas.microsoft.com/office/drawing/2014/main" id="{5697E12F-D8CF-E3FF-8B7E-CADB4F64638D}"/>
              </a:ext>
            </a:extLst>
          </p:cNvPr>
          <p:cNvSpPr txBox="1"/>
          <p:nvPr/>
        </p:nvSpPr>
        <p:spPr>
          <a:xfrm>
            <a:off x="802640" y="2087721"/>
            <a:ext cx="11034415" cy="3693319"/>
          </a:xfrm>
          <a:prstGeom prst="rect">
            <a:avLst/>
          </a:prstGeom>
          <a:noFill/>
        </p:spPr>
        <p:txBody>
          <a:bodyPr wrap="square">
            <a:spAutoFit/>
          </a:bodyPr>
          <a:lstStyle/>
          <a:p>
            <a:pPr marL="342900" lvl="0" indent="-342900">
              <a:lnSpc>
                <a:spcPct val="150000"/>
              </a:lnSpc>
              <a:buFont typeface="+mj-lt"/>
              <a:buAutoNum type="arabicPeriod"/>
            </a:pPr>
            <a:r>
              <a:rPr lang="en-US" sz="2400" b="0" dirty="0">
                <a:latin typeface="Times New Roman" panose="02020603050405020304" pitchFamily="18" charset="0"/>
                <a:ea typeface="PT Sans" pitchFamily="34" charset="-122"/>
                <a:cs typeface="Times New Roman" panose="02020603050405020304" pitchFamily="18" charset="0"/>
              </a:rPr>
              <a:t>Implement a transformer-based deep learning model for text translation.</a:t>
            </a:r>
          </a:p>
          <a:p>
            <a:pPr marL="342900" indent="-342900">
              <a:lnSpc>
                <a:spcPct val="150000"/>
              </a:lnSpc>
              <a:buFont typeface="+mj-lt"/>
              <a:buAutoNum type="arabicPeriod"/>
            </a:pPr>
            <a:r>
              <a:rPr lang="en-US" sz="2400" b="0" dirty="0">
                <a:latin typeface="Times New Roman" panose="02020603050405020304" pitchFamily="18" charset="0"/>
                <a:ea typeface="PT Sans" pitchFamily="34" charset="-122"/>
                <a:cs typeface="Times New Roman" panose="02020603050405020304" pitchFamily="18" charset="0"/>
              </a:rPr>
              <a:t>Fine-tune the model to handle language-specific nuances and improve performance.</a:t>
            </a:r>
          </a:p>
          <a:p>
            <a:pPr marL="342900" indent="-342900">
              <a:lnSpc>
                <a:spcPct val="150000"/>
              </a:lnSpc>
              <a:buFont typeface="+mj-lt"/>
              <a:buAutoNum type="arabicPeriod"/>
            </a:pPr>
            <a:r>
              <a:rPr lang="en-US" sz="2400" b="0" dirty="0">
                <a:latin typeface="Times New Roman" panose="02020603050405020304" pitchFamily="18" charset="0"/>
                <a:ea typeface="PT Sans" pitchFamily="34" charset="-122"/>
                <a:cs typeface="Times New Roman" panose="02020603050405020304" pitchFamily="18" charset="0"/>
              </a:rPr>
              <a:t>Implement appropriate evaluation metrics (e.g.,BLEU-score, accuracy)to quantitatively assess the translation quality.</a:t>
            </a:r>
          </a:p>
          <a:p>
            <a:pPr marL="342900" indent="-342900">
              <a:lnSpc>
                <a:spcPct val="150000"/>
              </a:lnSpc>
              <a:buFont typeface="+mj-lt"/>
              <a:buAutoNum type="arabicPeriod"/>
            </a:pPr>
            <a:r>
              <a:rPr lang="en-US" sz="2400" b="0" dirty="0">
                <a:latin typeface="Times New Roman" panose="02020603050405020304" pitchFamily="18" charset="0"/>
                <a:ea typeface="PT Sans" pitchFamily="34" charset="-122"/>
                <a:cs typeface="Times New Roman" panose="02020603050405020304" pitchFamily="18" charset="0"/>
              </a:rPr>
              <a:t>Create an intuitive and user-friendly interface </a:t>
            </a:r>
            <a:endParaRPr lang="en-US" sz="24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a:p>
            <a:pPr lvl="0">
              <a:lnSpc>
                <a:spcPct val="100000"/>
              </a:lnSpc>
            </a:pPr>
            <a:endParaRPr lang="en-US" sz="1800" b="0" dirty="0">
              <a:latin typeface="Times New Roman" panose="02020603050405020304" pitchFamily="18" charset="0"/>
              <a:cs typeface="Times New Roman" panose="02020603050405020304" pitchFamily="18" charset="0"/>
            </a:endParaRPr>
          </a:p>
        </p:txBody>
      </p:sp>
      <p:pic>
        <p:nvPicPr>
          <p:cNvPr id="3" name="Picture 4" descr="NIT Manipur Recruitment 2021 Apply Online Job Vacancies 29 October 2021">
            <a:extLst>
              <a:ext uri="{FF2B5EF4-FFF2-40B4-BE49-F238E27FC236}">
                <a16:creationId xmlns:a16="http://schemas.microsoft.com/office/drawing/2014/main" id="{3BE4B480-583A-36D7-4B18-CB6D7712B6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37216" y="4965408"/>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798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802640" y="762000"/>
            <a:ext cx="3078480"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MOTIVATION</a:t>
            </a:r>
          </a:p>
        </p:txBody>
      </p:sp>
      <p:sp>
        <p:nvSpPr>
          <p:cNvPr id="7" name="TextBox 6">
            <a:extLst>
              <a:ext uri="{FF2B5EF4-FFF2-40B4-BE49-F238E27FC236}">
                <a16:creationId xmlns:a16="http://schemas.microsoft.com/office/drawing/2014/main" id="{5697E12F-D8CF-E3FF-8B7E-CADB4F64638D}"/>
              </a:ext>
            </a:extLst>
          </p:cNvPr>
          <p:cNvSpPr txBox="1"/>
          <p:nvPr/>
        </p:nvSpPr>
        <p:spPr>
          <a:xfrm>
            <a:off x="254327" y="1469092"/>
            <a:ext cx="11683345" cy="4626908"/>
          </a:xfrm>
          <a:prstGeom prst="rect">
            <a:avLst/>
          </a:prstGeom>
          <a:noFill/>
        </p:spPr>
        <p:txBody>
          <a:bodyPr wrap="square">
            <a:spAutoFit/>
          </a:bodyPr>
          <a:lstStyle/>
          <a:p>
            <a:pPr marL="581025" marR="621030" indent="-6350" algn="just">
              <a:lnSpc>
                <a:spcPct val="150000"/>
              </a:lnSpc>
              <a:spcBef>
                <a:spcPts val="760"/>
              </a:spcBef>
              <a:spcAft>
                <a:spcPts val="0"/>
              </a:spcAft>
            </a:pPr>
            <a:r>
              <a:rPr lang="en-US" sz="2400" dirty="0">
                <a:effectLst/>
                <a:latin typeface="Times New Roman" panose="02020603050405020304" pitchFamily="18" charset="0"/>
                <a:ea typeface="Calibri" panose="020F0502020204030204" pitchFamily="34" charset="0"/>
              </a:rPr>
              <a:t>Our</a:t>
            </a:r>
            <a:r>
              <a:rPr lang="en-US" sz="2400" spc="-5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project,</a:t>
            </a:r>
            <a:r>
              <a:rPr lang="en-US" sz="2400" spc="-5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aiming</a:t>
            </a:r>
            <a:r>
              <a:rPr lang="en-US" sz="2400" spc="-3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to</a:t>
            </a:r>
            <a:r>
              <a:rPr lang="en-US" sz="2400" spc="-2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create</a:t>
            </a:r>
            <a:r>
              <a:rPr lang="en-US" sz="2400" spc="-4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an</a:t>
            </a:r>
            <a:r>
              <a:rPr lang="en-US" sz="2400" spc="-4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English</a:t>
            </a:r>
            <a:r>
              <a:rPr lang="en-US" sz="2400" spc="-5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to</a:t>
            </a:r>
            <a:r>
              <a:rPr lang="en-US" sz="2400" spc="-5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Telugu</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transformer-based</a:t>
            </a:r>
            <a:r>
              <a:rPr lang="en-US" sz="2400" spc="-4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translation</a:t>
            </a:r>
            <a:r>
              <a:rPr lang="en-US" sz="2400" spc="-4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system,</a:t>
            </a:r>
            <a:r>
              <a:rPr lang="en-US" sz="2400" spc="-5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is</a:t>
            </a:r>
            <a:r>
              <a:rPr lang="en-US" sz="2400" spc="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fueled by the commitment to empower the Telugu-speaking community. By breaking</a:t>
            </a:r>
            <a:r>
              <a:rPr lang="en-US" sz="2400" spc="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language</a:t>
            </a:r>
            <a:r>
              <a:rPr lang="en-US" sz="2400" spc="-3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barriers,</a:t>
            </a:r>
            <a:r>
              <a:rPr lang="en-US" sz="2400" spc="-4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this</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initiative</a:t>
            </a:r>
            <a:r>
              <a:rPr lang="en-US" sz="2400" spc="-3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provides</a:t>
            </a:r>
            <a:r>
              <a:rPr lang="en-US" sz="2400" spc="-2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seamless</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access</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to</a:t>
            </a:r>
            <a:r>
              <a:rPr lang="en-US" sz="2400" spc="-4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global</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information,</a:t>
            </a:r>
            <a:r>
              <a:rPr lang="en-US" sz="2400" spc="-4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education,</a:t>
            </a:r>
            <a:r>
              <a:rPr lang="en-US" sz="2400" spc="-25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and diverse perspectives, allowing the Telugu community to express themselves on a</a:t>
            </a:r>
            <a:r>
              <a:rPr lang="en-US" sz="2400" spc="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broader</a:t>
            </a:r>
            <a:r>
              <a:rPr lang="en-US" sz="2400" spc="-2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stage.</a:t>
            </a:r>
            <a:endParaRPr lang="en-IN" sz="2400" dirty="0">
              <a:effectLst/>
              <a:latin typeface="Calibri" panose="020F0502020204030204" pitchFamily="34" charset="0"/>
              <a:ea typeface="Calibri" panose="020F0502020204030204" pitchFamily="34" charset="0"/>
            </a:endParaRPr>
          </a:p>
          <a:p>
            <a:pPr marL="575310" algn="just">
              <a:lnSpc>
                <a:spcPct val="150000"/>
              </a:lnSpc>
              <a:spcBef>
                <a:spcPts val="825"/>
              </a:spcBef>
              <a:spcAft>
                <a:spcPts val="0"/>
              </a:spcAft>
            </a:pPr>
            <a:r>
              <a:rPr lang="en-US" sz="2400" dirty="0">
                <a:effectLst/>
                <a:latin typeface="Times New Roman" panose="02020603050405020304" pitchFamily="18" charset="0"/>
                <a:ea typeface="Calibri" panose="020F0502020204030204" pitchFamily="34" charset="0"/>
              </a:rPr>
              <a:t>This</a:t>
            </a:r>
            <a:r>
              <a:rPr lang="en-US" sz="2400" spc="-3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transformative</a:t>
            </a:r>
            <a:r>
              <a:rPr lang="en-US" sz="2400" spc="-4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tool</a:t>
            </a:r>
            <a:r>
              <a:rPr lang="en-US" sz="2400" spc="-3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not</a:t>
            </a:r>
            <a:r>
              <a:rPr lang="en-US" sz="2400" spc="-1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only</a:t>
            </a:r>
            <a:r>
              <a:rPr lang="en-US" sz="2400" spc="-3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translates</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words</a:t>
            </a:r>
            <a:r>
              <a:rPr lang="en-US" sz="2400" spc="-1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but</a:t>
            </a:r>
            <a:r>
              <a:rPr lang="en-US" sz="2400" spc="-4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preserves</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the</a:t>
            </a:r>
            <a:r>
              <a:rPr lang="en-US" sz="2400" spc="-4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cultural</a:t>
            </a:r>
            <a:r>
              <a:rPr lang="en-US" sz="2400" spc="-5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nuances</a:t>
            </a:r>
            <a:r>
              <a:rPr lang="en-US" sz="2400" spc="-3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of</a:t>
            </a:r>
            <a:br>
              <a:rPr lang="en-US" sz="2400" dirty="0">
                <a:effectLst/>
                <a:latin typeface="Times New Roman" panose="02020603050405020304" pitchFamily="18" charset="0"/>
                <a:ea typeface="Calibri" panose="020F0502020204030204" pitchFamily="34" charset="0"/>
              </a:rPr>
            </a:br>
            <a:r>
              <a:rPr lang="en-US" sz="2400" spc="-5" dirty="0">
                <a:effectLst/>
                <a:latin typeface="Times New Roman" panose="02020603050405020304" pitchFamily="18" charset="0"/>
                <a:ea typeface="Calibri" panose="020F0502020204030204" pitchFamily="34" charset="0"/>
              </a:rPr>
              <a:t>Telugu,</a:t>
            </a:r>
            <a:r>
              <a:rPr lang="en-US" sz="2400" spc="-60" dirty="0">
                <a:effectLst/>
                <a:latin typeface="Times New Roman" panose="02020603050405020304" pitchFamily="18" charset="0"/>
                <a:ea typeface="Calibri" panose="020F0502020204030204" pitchFamily="34" charset="0"/>
              </a:rPr>
              <a:t> </a:t>
            </a:r>
            <a:r>
              <a:rPr lang="en-US" sz="2400" spc="-5" dirty="0">
                <a:effectLst/>
                <a:latin typeface="Times New Roman" panose="02020603050405020304" pitchFamily="18" charset="0"/>
                <a:ea typeface="Calibri" panose="020F0502020204030204" pitchFamily="34" charset="0"/>
              </a:rPr>
              <a:t>fostering</a:t>
            </a:r>
            <a:r>
              <a:rPr lang="en-US" sz="2400" spc="-40" dirty="0">
                <a:effectLst/>
                <a:latin typeface="Times New Roman" panose="02020603050405020304" pitchFamily="18" charset="0"/>
                <a:ea typeface="Calibri" panose="020F0502020204030204" pitchFamily="34" charset="0"/>
              </a:rPr>
              <a:t> </a:t>
            </a:r>
            <a:r>
              <a:rPr lang="en-US" sz="2400" spc="-5" dirty="0">
                <a:effectLst/>
                <a:latin typeface="Times New Roman" panose="02020603050405020304" pitchFamily="18" charset="0"/>
                <a:ea typeface="Calibri" panose="020F0502020204030204" pitchFamily="34" charset="0"/>
              </a:rPr>
              <a:t>cross-cultural</a:t>
            </a:r>
            <a:r>
              <a:rPr lang="en-US" sz="2400" spc="-60"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communication</a:t>
            </a:r>
            <a:r>
              <a:rPr lang="en-US" sz="2400" spc="-5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and</a:t>
            </a:r>
            <a:r>
              <a:rPr lang="en-US" sz="2400" spc="-55" dirty="0">
                <a:effectLst/>
                <a:latin typeface="Times New Roman" panose="02020603050405020304" pitchFamily="18" charset="0"/>
                <a:ea typeface="Calibri" panose="020F0502020204030204" pitchFamily="34" charset="0"/>
              </a:rPr>
              <a:t> </a:t>
            </a:r>
            <a:r>
              <a:rPr lang="en-US" sz="2400" dirty="0">
                <a:effectLst/>
                <a:latin typeface="Times New Roman" panose="02020603050405020304" pitchFamily="18" charset="0"/>
                <a:ea typeface="Calibri" panose="020F0502020204030204" pitchFamily="34" charset="0"/>
              </a:rPr>
              <a:t>understanding.</a:t>
            </a:r>
            <a:r>
              <a:rPr lang="en-US" sz="2400" spc="-40" dirty="0">
                <a:effectLst/>
                <a:latin typeface="Times New Roman" panose="02020603050405020304" pitchFamily="18" charset="0"/>
                <a:ea typeface="Calibri" panose="020F0502020204030204" pitchFamily="34" charset="0"/>
              </a:rPr>
              <a:t> </a:t>
            </a:r>
            <a:endParaRPr lang="en-US" sz="18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a:p>
            <a:pPr lvl="0">
              <a:lnSpc>
                <a:spcPct val="100000"/>
              </a:lnSpc>
            </a:pPr>
            <a:endParaRPr lang="en-US" sz="1800" b="0" dirty="0">
              <a:latin typeface="Times New Roman" panose="02020603050405020304" pitchFamily="18" charset="0"/>
              <a:cs typeface="Times New Roman" panose="02020603050405020304" pitchFamily="18" charset="0"/>
            </a:endParaRPr>
          </a:p>
        </p:txBody>
      </p:sp>
      <p:pic>
        <p:nvPicPr>
          <p:cNvPr id="2" name="Picture 4" descr="NIT Manipur Recruitment 2021 Apply Online Job Vacancies 29 October 2021">
            <a:extLst>
              <a:ext uri="{FF2B5EF4-FFF2-40B4-BE49-F238E27FC236}">
                <a16:creationId xmlns:a16="http://schemas.microsoft.com/office/drawing/2014/main" id="{E370E0C5-F7B4-6BE8-C5FF-AD0428F59B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06409" y="5039869"/>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697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6826E3C-F9FC-F638-6E8C-DF3AEBAD91D8}"/>
              </a:ext>
            </a:extLst>
          </p:cNvPr>
          <p:cNvSpPr txBox="1"/>
          <p:nvPr/>
        </p:nvSpPr>
        <p:spPr>
          <a:xfrm>
            <a:off x="802640" y="650833"/>
            <a:ext cx="3078480" cy="646331"/>
          </a:xfrm>
          <a:prstGeom prst="rect">
            <a:avLst/>
          </a:prstGeom>
          <a:noFill/>
        </p:spPr>
        <p:txBody>
          <a:bodyPr wrap="square" rtlCol="0">
            <a:spAutoFit/>
          </a:bodyPr>
          <a:lstStyle/>
          <a:p>
            <a:r>
              <a:rPr lang="en-IN" sz="3600" dirty="0">
                <a:latin typeface="Times New Roman" panose="02020603050405020304" pitchFamily="18" charset="0"/>
                <a:cs typeface="Times New Roman" panose="02020603050405020304" pitchFamily="18" charset="0"/>
              </a:rPr>
              <a:t>SCOPE</a:t>
            </a:r>
          </a:p>
        </p:txBody>
      </p:sp>
      <p:sp>
        <p:nvSpPr>
          <p:cNvPr id="7" name="TextBox 6">
            <a:extLst>
              <a:ext uri="{FF2B5EF4-FFF2-40B4-BE49-F238E27FC236}">
                <a16:creationId xmlns:a16="http://schemas.microsoft.com/office/drawing/2014/main" id="{5697E12F-D8CF-E3FF-8B7E-CADB4F64638D}"/>
              </a:ext>
            </a:extLst>
          </p:cNvPr>
          <p:cNvSpPr txBox="1"/>
          <p:nvPr/>
        </p:nvSpPr>
        <p:spPr>
          <a:xfrm>
            <a:off x="802640" y="1630711"/>
            <a:ext cx="11034415" cy="4339650"/>
          </a:xfrm>
          <a:prstGeom prst="rect">
            <a:avLst/>
          </a:prstGeom>
          <a:noFill/>
        </p:spPr>
        <p:txBody>
          <a:bodyPr wrap="square">
            <a:spAutoFit/>
          </a:bodyPr>
          <a:lstStyle/>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Language-specific Challenges:  </a:t>
            </a:r>
            <a:r>
              <a:rPr lang="en-US" sz="2000" b="0" dirty="0">
                <a:latin typeface="Times New Roman" panose="02020603050405020304" pitchFamily="18" charset="0"/>
                <a:cs typeface="Times New Roman" panose="02020603050405020304" pitchFamily="18" charset="0"/>
              </a:rPr>
              <a:t>Address Telugu's linguistic nuances to ensure contextually accurate translations.</a:t>
            </a: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User Interface Design:   </a:t>
            </a:r>
            <a:r>
              <a:rPr lang="en-US" sz="2000" b="0" dirty="0">
                <a:latin typeface="Times New Roman" panose="02020603050405020304" pitchFamily="18" charset="0"/>
                <a:cs typeface="Times New Roman" panose="02020603050405020304" pitchFamily="18" charset="0"/>
              </a:rPr>
              <a:t>Develop an intuitive interface for seamless English to Telugu text translation.</a:t>
            </a: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Real-time Translation:    </a:t>
            </a:r>
            <a:r>
              <a:rPr lang="en-US" sz="2000" b="0" dirty="0">
                <a:latin typeface="Times New Roman" panose="02020603050405020304" pitchFamily="18" charset="0"/>
                <a:cs typeface="Times New Roman" panose="02020603050405020304" pitchFamily="18" charset="0"/>
              </a:rPr>
              <a:t>Strive for real-time translation capabilities to enhance user experience.</a:t>
            </a: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Cross-Platform Compatibility: </a:t>
            </a:r>
            <a:r>
              <a:rPr lang="en-US" sz="2000" b="0" dirty="0">
                <a:latin typeface="Times New Roman" panose="02020603050405020304" pitchFamily="18" charset="0"/>
                <a:cs typeface="Times New Roman" panose="02020603050405020304" pitchFamily="18" charset="0"/>
              </a:rPr>
              <a:t>Ensure the system is compatible across various platforms and devices.</a:t>
            </a: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Scalability:  </a:t>
            </a:r>
            <a:r>
              <a:rPr lang="en-US" sz="2000" b="0" dirty="0">
                <a:latin typeface="Times New Roman" panose="02020603050405020304" pitchFamily="18" charset="0"/>
                <a:cs typeface="Times New Roman" panose="02020603050405020304" pitchFamily="18" charset="0"/>
              </a:rPr>
              <a:t>Design the system to be scalable for potential expansion to additional languages or model   enhancements.</a:t>
            </a:r>
          </a:p>
          <a:p>
            <a:endParaRPr lang="en-US" sz="1800" b="0" dirty="0">
              <a:latin typeface="Times New Roman" panose="02020603050405020304" pitchFamily="18" charset="0"/>
              <a:cs typeface="Times New Roman" panose="02020603050405020304" pitchFamily="18" charset="0"/>
            </a:endParaRPr>
          </a:p>
          <a:p>
            <a:pPr lvl="0">
              <a:lnSpc>
                <a:spcPct val="100000"/>
              </a:lnSpc>
            </a:pPr>
            <a:endParaRPr lang="en-US" sz="1800" b="0" dirty="0">
              <a:latin typeface="Times New Roman" panose="02020603050405020304" pitchFamily="18" charset="0"/>
              <a:cs typeface="Times New Roman" panose="02020603050405020304" pitchFamily="18" charset="0"/>
            </a:endParaRPr>
          </a:p>
        </p:txBody>
      </p:sp>
      <p:pic>
        <p:nvPicPr>
          <p:cNvPr id="2" name="Picture 4" descr="NIT Manipur Recruitment 2021 Apply Online Job Vacancies 29 October 2021">
            <a:extLst>
              <a:ext uri="{FF2B5EF4-FFF2-40B4-BE49-F238E27FC236}">
                <a16:creationId xmlns:a16="http://schemas.microsoft.com/office/drawing/2014/main" id="{2F44E713-35D3-EF4D-1EC6-67B216450D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05792" y="5039869"/>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917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torytelling with solid fill">
            <a:extLst>
              <a:ext uri="{FF2B5EF4-FFF2-40B4-BE49-F238E27FC236}">
                <a16:creationId xmlns:a16="http://schemas.microsoft.com/office/drawing/2014/main" id="{D0270588-9CB6-B982-78CC-2B5E6BBC73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0443" b="10443"/>
          <a:stretch/>
        </p:blipFill>
        <p:spPr>
          <a:xfrm>
            <a:off x="5518944" y="698835"/>
            <a:ext cx="6584333" cy="5209117"/>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6607036-6B35-9E18-DF70-BBB648F22629}"/>
              </a:ext>
            </a:extLst>
          </p:cNvPr>
          <p:cNvSpPr txBox="1"/>
          <p:nvPr/>
        </p:nvSpPr>
        <p:spPr>
          <a:xfrm>
            <a:off x="481029" y="771988"/>
            <a:ext cx="4929761"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solidFill>
                  <a:schemeClr val="bg1"/>
                </a:solidFill>
                <a:latin typeface="Times New Roman" panose="02020603050405020304" pitchFamily="18" charset="0"/>
                <a:ea typeface="+mj-ea"/>
                <a:cs typeface="Times New Roman" panose="02020603050405020304" pitchFamily="18" charset="0"/>
              </a:rPr>
              <a:t>LITERATURE </a:t>
            </a:r>
            <a:br>
              <a:rPr lang="en-US" sz="4800" dirty="0">
                <a:solidFill>
                  <a:schemeClr val="bg1"/>
                </a:solidFill>
                <a:latin typeface="Times New Roman" panose="02020603050405020304" pitchFamily="18" charset="0"/>
                <a:ea typeface="+mj-ea"/>
                <a:cs typeface="Times New Roman" panose="02020603050405020304" pitchFamily="18" charset="0"/>
              </a:rPr>
            </a:br>
            <a:r>
              <a:rPr lang="en-US" sz="4800" dirty="0">
                <a:solidFill>
                  <a:schemeClr val="bg1"/>
                </a:solidFill>
                <a:latin typeface="Times New Roman" panose="02020603050405020304" pitchFamily="18" charset="0"/>
                <a:ea typeface="+mj-ea"/>
                <a:cs typeface="Times New Roman" panose="02020603050405020304" pitchFamily="18" charset="0"/>
              </a:rPr>
              <a:t>SURVEY</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425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960A209-CF75-CD28-6EE1-0D4A87159973}"/>
              </a:ext>
            </a:extLst>
          </p:cNvPr>
          <p:cNvSpPr/>
          <p:nvPr/>
        </p:nvSpPr>
        <p:spPr>
          <a:xfrm>
            <a:off x="3831443" y="265523"/>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latin typeface="Times New Roman" panose="02020603050405020304" pitchFamily="18" charset="0"/>
                <a:cs typeface="Times New Roman" panose="02020603050405020304" pitchFamily="18" charset="0"/>
              </a:rPr>
              <a:t>SURVEY - 1</a:t>
            </a:r>
          </a:p>
          <a:p>
            <a:pPr marL="0" indent="0" algn="ctr">
              <a:lnSpc>
                <a:spcPts val="5468"/>
              </a:lnSpc>
              <a:buNone/>
            </a:pPr>
            <a:endParaRPr lang="en-US" sz="3600" dirty="0"/>
          </a:p>
        </p:txBody>
      </p:sp>
      <p:sp>
        <p:nvSpPr>
          <p:cNvPr id="3" name="Text 6">
            <a:extLst>
              <a:ext uri="{FF2B5EF4-FFF2-40B4-BE49-F238E27FC236}">
                <a16:creationId xmlns:a16="http://schemas.microsoft.com/office/drawing/2014/main" id="{D6EA7AA5-DD45-20C3-2CD4-82E5C2A8EAB1}"/>
              </a:ext>
            </a:extLst>
          </p:cNvPr>
          <p:cNvSpPr/>
          <p:nvPr/>
        </p:nvSpPr>
        <p:spPr>
          <a:xfrm>
            <a:off x="1126148" y="1173693"/>
            <a:ext cx="5520801" cy="255192"/>
          </a:xfrm>
          <a:prstGeom prst="rect">
            <a:avLst/>
          </a:prstGeom>
          <a:noFill/>
          <a:ln/>
        </p:spPr>
        <p:txBody>
          <a:bodyPr wrap="none" rtlCol="0" anchor="t"/>
          <a:lstStyle/>
          <a:p>
            <a:pPr marL="0" indent="0" algn="l">
              <a:lnSpc>
                <a:spcPts val="2296"/>
              </a:lnSpc>
              <a:buNone/>
            </a:pPr>
            <a:r>
              <a:rPr lang="en-US" sz="1837" b="1" dirty="0">
                <a:latin typeface="Times New Roman" panose="02020603050405020304" pitchFamily="18" charset="0"/>
                <a:ea typeface="Nunito" pitchFamily="34" charset="-122"/>
                <a:cs typeface="Times New Roman" panose="02020603050405020304" pitchFamily="18" charset="0"/>
              </a:rPr>
              <a:t>Rule-Based Machine Translation (RBMT): </a:t>
            </a:r>
            <a:endParaRPr lang="en-US" sz="1837" dirty="0">
              <a:latin typeface="Times New Roman" panose="02020603050405020304" pitchFamily="18" charset="0"/>
              <a:cs typeface="Times New Roman" panose="02020603050405020304" pitchFamily="18" charset="0"/>
            </a:endParaRPr>
          </a:p>
        </p:txBody>
      </p:sp>
      <p:sp>
        <p:nvSpPr>
          <p:cNvPr id="6" name="Text 8">
            <a:extLst>
              <a:ext uri="{FF2B5EF4-FFF2-40B4-BE49-F238E27FC236}">
                <a16:creationId xmlns:a16="http://schemas.microsoft.com/office/drawing/2014/main" id="{CC30618A-62A1-0FEC-33AE-C5CF145113F9}"/>
              </a:ext>
            </a:extLst>
          </p:cNvPr>
          <p:cNvSpPr/>
          <p:nvPr/>
        </p:nvSpPr>
        <p:spPr>
          <a:xfrm>
            <a:off x="1064051" y="1716466"/>
            <a:ext cx="10557404" cy="746165"/>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RBMT relies on explicit linguistic rules and grammatical structures to translate text from one language to another. These rules are  typically created by linguists and translation experts and may involve syntax, semantics, and morphology. </a:t>
            </a:r>
            <a:endParaRPr lang="en-US" sz="1700" dirty="0">
              <a:latin typeface="Times New Roman" panose="02020603050405020304" pitchFamily="18" charset="0"/>
              <a:cs typeface="Times New Roman" panose="02020603050405020304" pitchFamily="18" charset="0"/>
            </a:endParaRPr>
          </a:p>
        </p:txBody>
      </p:sp>
      <p:sp>
        <p:nvSpPr>
          <p:cNvPr id="7" name="Text 9">
            <a:extLst>
              <a:ext uri="{FF2B5EF4-FFF2-40B4-BE49-F238E27FC236}">
                <a16:creationId xmlns:a16="http://schemas.microsoft.com/office/drawing/2014/main" id="{C1A30275-46DE-EBE2-DFFC-0A8BE8E743B2}"/>
              </a:ext>
            </a:extLst>
          </p:cNvPr>
          <p:cNvSpPr/>
          <p:nvPr/>
        </p:nvSpPr>
        <p:spPr>
          <a:xfrm>
            <a:off x="1064051" y="2622076"/>
            <a:ext cx="10277726" cy="746165"/>
          </a:xfrm>
          <a:prstGeom prst="rect">
            <a:avLst/>
          </a:prstGeom>
          <a:noFill/>
          <a:ln/>
        </p:spPr>
        <p:txBody>
          <a:bodyPr wrap="square" rtlCol="0" anchor="t"/>
          <a:lstStyle/>
          <a:p>
            <a:pPr marL="285750" indent="-285750" algn="just">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RBMT systems heavily depend on linguistic knowledge and require extensive manual rule creation. Linguists need to encode language specific rules and translation patterns, making the process labor-intensive.</a:t>
            </a:r>
            <a:endParaRPr lang="en-US" sz="1700" dirty="0">
              <a:latin typeface="Times New Roman" panose="02020603050405020304" pitchFamily="18" charset="0"/>
              <a:cs typeface="Times New Roman" panose="02020603050405020304" pitchFamily="18" charset="0"/>
            </a:endParaRPr>
          </a:p>
        </p:txBody>
      </p:sp>
      <p:sp>
        <p:nvSpPr>
          <p:cNvPr id="8" name="Text 7">
            <a:extLst>
              <a:ext uri="{FF2B5EF4-FFF2-40B4-BE49-F238E27FC236}">
                <a16:creationId xmlns:a16="http://schemas.microsoft.com/office/drawing/2014/main" id="{BAB54F02-3F84-B8E7-BFEE-392AC7BDE54B}"/>
              </a:ext>
            </a:extLst>
          </p:cNvPr>
          <p:cNvSpPr/>
          <p:nvPr/>
        </p:nvSpPr>
        <p:spPr>
          <a:xfrm>
            <a:off x="1126148" y="3345963"/>
            <a:ext cx="2911562" cy="163871"/>
          </a:xfrm>
          <a:prstGeom prst="rect">
            <a:avLst/>
          </a:prstGeom>
          <a:noFill/>
          <a:ln/>
        </p:spPr>
        <p:txBody>
          <a:bodyPr wrap="none" rtlCol="0" anchor="t"/>
          <a:lstStyle/>
          <a:p>
            <a:pPr marL="0" indent="0" algn="l">
              <a:lnSpc>
                <a:spcPts val="1914"/>
              </a:lnSpc>
              <a:buNone/>
            </a:pPr>
            <a:r>
              <a:rPr lang="en-US" sz="1840" b="1" dirty="0">
                <a:latin typeface="Times New Roman" panose="02020603050405020304" pitchFamily="18" charset="0"/>
                <a:ea typeface="Nunito" pitchFamily="34" charset="-122"/>
                <a:cs typeface="Times New Roman" panose="02020603050405020304" pitchFamily="18" charset="0"/>
              </a:rPr>
              <a:t>Transformer-Based Approach:</a:t>
            </a:r>
            <a:endParaRPr lang="en-US" sz="1840" dirty="0">
              <a:latin typeface="Times New Roman" panose="02020603050405020304" pitchFamily="18" charset="0"/>
              <a:cs typeface="Times New Roman" panose="02020603050405020304" pitchFamily="18" charset="0"/>
            </a:endParaRPr>
          </a:p>
        </p:txBody>
      </p:sp>
      <p:sp>
        <p:nvSpPr>
          <p:cNvPr id="9" name="Text 11">
            <a:extLst>
              <a:ext uri="{FF2B5EF4-FFF2-40B4-BE49-F238E27FC236}">
                <a16:creationId xmlns:a16="http://schemas.microsoft.com/office/drawing/2014/main" id="{78939AFE-0630-29DD-E903-872ED0BF7AEA}"/>
              </a:ext>
            </a:extLst>
          </p:cNvPr>
          <p:cNvSpPr/>
          <p:nvPr/>
        </p:nvSpPr>
        <p:spPr>
          <a:xfrm>
            <a:off x="1064051" y="3795834"/>
            <a:ext cx="10224419" cy="746165"/>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Transformer models learn translation patterns directly from large parallel corpora without explicit rule definition. They are trained on vast amounts of data, allowing them to generalize well across various language pairs and contexts.</a:t>
            </a:r>
            <a:endParaRPr lang="en-US" sz="1700" dirty="0">
              <a:latin typeface="Times New Roman" panose="02020603050405020304" pitchFamily="18" charset="0"/>
              <a:cs typeface="Times New Roman" panose="02020603050405020304" pitchFamily="18" charset="0"/>
            </a:endParaRPr>
          </a:p>
        </p:txBody>
      </p:sp>
      <p:sp>
        <p:nvSpPr>
          <p:cNvPr id="10" name="Text 12">
            <a:extLst>
              <a:ext uri="{FF2B5EF4-FFF2-40B4-BE49-F238E27FC236}">
                <a16:creationId xmlns:a16="http://schemas.microsoft.com/office/drawing/2014/main" id="{BDC82BFD-6AE6-5B92-EC37-9A507790F307}"/>
              </a:ext>
            </a:extLst>
          </p:cNvPr>
          <p:cNvSpPr/>
          <p:nvPr/>
        </p:nvSpPr>
        <p:spPr>
          <a:xfrm>
            <a:off x="1063677" y="4660369"/>
            <a:ext cx="9979422" cy="746165"/>
          </a:xfrm>
          <a:prstGeom prst="rect">
            <a:avLst/>
          </a:prstGeom>
          <a:noFill/>
          <a:ln/>
        </p:spPr>
        <p:txBody>
          <a:bodyPr wrap="square" rtlCol="0" anchor="t"/>
          <a:lstStyle/>
          <a:p>
            <a:pPr marL="285750" indent="-285750" algn="just">
              <a:lnSpc>
                <a:spcPts val="1960"/>
              </a:lnSpc>
              <a:buFont typeface="Arial" panose="020B0604020202020204" pitchFamily="34" charset="0"/>
              <a:buChar char="•"/>
            </a:pPr>
            <a:r>
              <a:rPr lang="en-US" sz="1700" dirty="0">
                <a:solidFill>
                  <a:srgbClr val="00002E"/>
                </a:solidFill>
                <a:latin typeface="Times New Roman" panose="02020603050405020304" pitchFamily="18" charset="0"/>
                <a:ea typeface="PT Sans" pitchFamily="34" charset="-122"/>
                <a:cs typeface="Times New Roman" panose="02020603050405020304" pitchFamily="18" charset="0"/>
              </a:rPr>
              <a:t>Unlike RBMT, transformer-based systems follow an end-to-end learning approach. They automatically learn hierarchical representations of input sentences and generate translations without relying on predefined linguistic rules.</a:t>
            </a:r>
            <a:endParaRPr lang="en-US" sz="1700" dirty="0">
              <a:latin typeface="Times New Roman" panose="02020603050405020304" pitchFamily="18" charset="0"/>
              <a:cs typeface="Times New Roman" panose="02020603050405020304" pitchFamily="18" charset="0"/>
            </a:endParaRPr>
          </a:p>
        </p:txBody>
      </p:sp>
      <p:sp>
        <p:nvSpPr>
          <p:cNvPr id="11" name="Text 14">
            <a:extLst>
              <a:ext uri="{FF2B5EF4-FFF2-40B4-BE49-F238E27FC236}">
                <a16:creationId xmlns:a16="http://schemas.microsoft.com/office/drawing/2014/main" id="{0F002397-3C07-7366-FA00-4C6C0A978A15}"/>
              </a:ext>
            </a:extLst>
          </p:cNvPr>
          <p:cNvSpPr/>
          <p:nvPr/>
        </p:nvSpPr>
        <p:spPr>
          <a:xfrm>
            <a:off x="1126148" y="5524904"/>
            <a:ext cx="9521167" cy="523954"/>
          </a:xfrm>
          <a:prstGeom prst="rect">
            <a:avLst/>
          </a:prstGeom>
          <a:noFill/>
          <a:ln/>
        </p:spPr>
        <p:txBody>
          <a:bodyPr wrap="none" rtlCol="0" anchor="t"/>
          <a:lstStyle/>
          <a:p>
            <a:pPr>
              <a:lnSpc>
                <a:spcPts val="1960"/>
              </a:lnSpc>
            </a:pPr>
            <a:r>
              <a:rPr lang="en-US" sz="1500" b="1" dirty="0">
                <a:solidFill>
                  <a:srgbClr val="00002E"/>
                </a:solidFill>
                <a:latin typeface="Times New Roman" panose="02020603050405020304" pitchFamily="18" charset="0"/>
                <a:ea typeface="PT Sans" pitchFamily="34" charset="-122"/>
                <a:cs typeface="Times New Roman" panose="02020603050405020304" pitchFamily="18" charset="0"/>
              </a:rPr>
              <a:t>Reference : </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English to Telugu Rule based Machine Translation System: A Hybrid Approach by </a:t>
            </a:r>
          </a:p>
          <a:p>
            <a:pPr>
              <a:lnSpc>
                <a:spcPts val="1960"/>
              </a:lnSpc>
            </a:pP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Keerthi Lingam,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Srujana</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Inturi</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E. </a:t>
            </a:r>
            <a:r>
              <a:rPr lang="en-US" sz="1500" dirty="0" err="1">
                <a:solidFill>
                  <a:srgbClr val="00002E"/>
                </a:solidFill>
                <a:latin typeface="Times New Roman" panose="02020603050405020304" pitchFamily="18" charset="0"/>
                <a:ea typeface="PT Sans" pitchFamily="34" charset="-122"/>
                <a:cs typeface="Times New Roman" panose="02020603050405020304" pitchFamily="18" charset="0"/>
              </a:rPr>
              <a:t>Ramalakshmi</a:t>
            </a: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  Assistant Professors Department of IT CBIT, India</a:t>
            </a:r>
          </a:p>
          <a:p>
            <a:pPr>
              <a:lnSpc>
                <a:spcPts val="1960"/>
              </a:lnSpc>
            </a:pPr>
            <a:r>
              <a:rPr lang="en-US" sz="1500" dirty="0">
                <a:solidFill>
                  <a:srgbClr val="00002E"/>
                </a:solidFill>
                <a:latin typeface="Times New Roman" panose="02020603050405020304" pitchFamily="18" charset="0"/>
                <a:ea typeface="PT Sans" pitchFamily="34" charset="-122"/>
                <a:cs typeface="Times New Roman" panose="02020603050405020304" pitchFamily="18" charset="0"/>
              </a:rPr>
              <a:t>International Journal of Computer Applications (0975 – 8887) Volume 101– No.2, September 2014</a:t>
            </a:r>
            <a:endParaRPr lang="en-US" sz="1500" dirty="0">
              <a:latin typeface="Times New Roman" panose="02020603050405020304" pitchFamily="18" charset="0"/>
              <a:cs typeface="Times New Roman" panose="02020603050405020304" pitchFamily="18" charset="0"/>
            </a:endParaRPr>
          </a:p>
          <a:p>
            <a:pPr marL="0" indent="0" algn="l">
              <a:lnSpc>
                <a:spcPts val="1960"/>
              </a:lnSpc>
              <a:buNone/>
            </a:pPr>
            <a:endParaRPr lang="en-US" sz="1500" dirty="0"/>
          </a:p>
        </p:txBody>
      </p:sp>
      <p:pic>
        <p:nvPicPr>
          <p:cNvPr id="5" name="Picture 4" descr="NIT Manipur Recruitment 2021 Apply Online Job Vacancies 29 October 2021">
            <a:extLst>
              <a:ext uri="{FF2B5EF4-FFF2-40B4-BE49-F238E27FC236}">
                <a16:creationId xmlns:a16="http://schemas.microsoft.com/office/drawing/2014/main" id="{4553FDB7-A9C6-D54C-101C-009C64ACC0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94334" y="5152041"/>
            <a:ext cx="1631263" cy="16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3856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496</TotalTime>
  <Words>3197</Words>
  <Application>Microsoft Office PowerPoint</Application>
  <PresentationFormat>Widescreen</PresentationFormat>
  <Paragraphs>204</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reddy koukuntla</dc:creator>
  <cp:lastModifiedBy>komal reddy koukuntla</cp:lastModifiedBy>
  <cp:revision>50</cp:revision>
  <dcterms:created xsi:type="dcterms:W3CDTF">2024-05-04T04:32:28Z</dcterms:created>
  <dcterms:modified xsi:type="dcterms:W3CDTF">2024-05-20T14:24:37Z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2024-05-20T08:15:10Z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731e58f7-5f21-43a1-bb38-4c33949e5a6b</vt:lpwstr>
  </property>
  <property fmtid="{D5CDD505-2E9C-101B-9397-08002B2CF9AE}" pid="7" name="MSIP_Label_defa4170-0d19-0005-0004-bc88714345d2_ActionId">
    <vt:lpwstr>3374f053-7f29-4f5e-a072-cba52642abcc</vt:lpwstr>
  </property>
  <property fmtid="{D5CDD505-2E9C-101B-9397-08002B2CF9AE}" pid="8" name="MSIP_Label_defa4170-0d19-0005-0004-bc88714345d2_ContentBits">
    <vt:lpwstr>0</vt:lpwstr>
  </property>
</Properties>
</file>